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heme/theme2.xml" ContentType="application/vnd.openxmlformats-officedocument.them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sldIdLst>
    <p:sldId id="268" r:id="rId2"/>
    <p:sldId id="277" r:id="rId3"/>
    <p:sldId id="264" r:id="rId4"/>
    <p:sldId id="281" r:id="rId5"/>
    <p:sldId id="282" r:id="rId6"/>
    <p:sldId id="278" r:id="rId7"/>
    <p:sldId id="279" r:id="rId8"/>
    <p:sldId id="283" r:id="rId9"/>
    <p:sldId id="257" r:id="rId10"/>
    <p:sldId id="260" r:id="rId11"/>
    <p:sldId id="262" r:id="rId12"/>
    <p:sldId id="258" r:id="rId13"/>
    <p:sldId id="261" r:id="rId14"/>
    <p:sldId id="263" r:id="rId15"/>
    <p:sldId id="286" r:id="rId16"/>
    <p:sldId id="285" r:id="rId17"/>
    <p:sldId id="284" r:id="rId18"/>
    <p:sldId id="287" r:id="rId19"/>
    <p:sldId id="288" r:id="rId20"/>
    <p:sldId id="289" r:id="rId21"/>
    <p:sldId id="290" r:id="rId22"/>
    <p:sldId id="280" r:id="rId23"/>
    <p:sldId id="291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31"/>
    <p:restoredTop sz="94643"/>
  </p:normalViewPr>
  <p:slideViewPr>
    <p:cSldViewPr snapToGrid="0" snapToObjects="1">
      <p:cViewPr varScale="1">
        <p:scale>
          <a:sx n="101" d="100"/>
          <a:sy n="101" d="100"/>
        </p:scale>
        <p:origin x="216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tags" Target="../tags/tag19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tags" Target="../tags/tag18.xml"/><Relationship Id="rId2" Type="http://schemas.openxmlformats.org/officeDocument/2006/relationships/tags" Target="../tags/tag8.xml"/><Relationship Id="rId16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5" Type="http://schemas.openxmlformats.org/officeDocument/2006/relationships/tags" Target="../tags/tag21.xml"/><Relationship Id="rId10" Type="http://schemas.openxmlformats.org/officeDocument/2006/relationships/tags" Target="../tags/tag16.xml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tags" Target="../tags/tag20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tags" Target="../tags/tag105.xml"/><Relationship Id="rId3" Type="http://schemas.openxmlformats.org/officeDocument/2006/relationships/tags" Target="../tags/tag100.xml"/><Relationship Id="rId7" Type="http://schemas.openxmlformats.org/officeDocument/2006/relationships/tags" Target="../tags/tag104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9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113.xml"/><Relationship Id="rId13" Type="http://schemas.openxmlformats.org/officeDocument/2006/relationships/tags" Target="../tags/tag118.xml"/><Relationship Id="rId3" Type="http://schemas.openxmlformats.org/officeDocument/2006/relationships/tags" Target="../tags/tag108.xml"/><Relationship Id="rId7" Type="http://schemas.openxmlformats.org/officeDocument/2006/relationships/tags" Target="../tags/tag112.xml"/><Relationship Id="rId12" Type="http://schemas.openxmlformats.org/officeDocument/2006/relationships/tags" Target="../tags/tag117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11" Type="http://schemas.openxmlformats.org/officeDocument/2006/relationships/tags" Target="../tags/tag116.xml"/><Relationship Id="rId5" Type="http://schemas.openxmlformats.org/officeDocument/2006/relationships/tags" Target="../tags/tag110.xml"/><Relationship Id="rId10" Type="http://schemas.openxmlformats.org/officeDocument/2006/relationships/tags" Target="../tags/tag115.xml"/><Relationship Id="rId4" Type="http://schemas.openxmlformats.org/officeDocument/2006/relationships/tags" Target="../tags/tag109.xml"/><Relationship Id="rId9" Type="http://schemas.openxmlformats.org/officeDocument/2006/relationships/tags" Target="../tags/tag114.xml"/><Relationship Id="rId1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3.xml"/><Relationship Id="rId4" Type="http://schemas.openxmlformats.org/officeDocument/2006/relationships/tags" Target="../tags/tag12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25.xml"/><Relationship Id="rId9" Type="http://schemas.openxmlformats.org/officeDocument/2006/relationships/tags" Target="../tags/tag30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tags" Target="../tags/tag41.xml"/><Relationship Id="rId5" Type="http://schemas.openxmlformats.org/officeDocument/2006/relationships/tags" Target="../tags/tag35.xml"/><Relationship Id="rId10" Type="http://schemas.openxmlformats.org/officeDocument/2006/relationships/tags" Target="../tags/tag40.xml"/><Relationship Id="rId4" Type="http://schemas.openxmlformats.org/officeDocument/2006/relationships/tags" Target="../tags/tag34.xml"/><Relationship Id="rId9" Type="http://schemas.openxmlformats.org/officeDocument/2006/relationships/tags" Target="../tags/tag39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49.xml"/><Relationship Id="rId3" Type="http://schemas.openxmlformats.org/officeDocument/2006/relationships/tags" Target="../tags/tag44.xml"/><Relationship Id="rId7" Type="http://schemas.openxmlformats.org/officeDocument/2006/relationships/tags" Target="../tags/tag48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46.xml"/><Relationship Id="rId10" Type="http://schemas.openxmlformats.org/officeDocument/2006/relationships/tags" Target="../tags/tag51.xml"/><Relationship Id="rId4" Type="http://schemas.openxmlformats.org/officeDocument/2006/relationships/tags" Target="../tags/tag45.xml"/><Relationship Id="rId9" Type="http://schemas.openxmlformats.org/officeDocument/2006/relationships/tags" Target="../tags/tag50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59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54.xml"/><Relationship Id="rId7" Type="http://schemas.openxmlformats.org/officeDocument/2006/relationships/tags" Target="../tags/tag58.xml"/><Relationship Id="rId12" Type="http://schemas.openxmlformats.org/officeDocument/2006/relationships/tags" Target="../tags/tag63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tags" Target="../tags/tag62.xml"/><Relationship Id="rId5" Type="http://schemas.openxmlformats.org/officeDocument/2006/relationships/tags" Target="../tags/tag56.xml"/><Relationship Id="rId10" Type="http://schemas.openxmlformats.org/officeDocument/2006/relationships/tags" Target="../tags/tag61.xml"/><Relationship Id="rId4" Type="http://schemas.openxmlformats.org/officeDocument/2006/relationships/tags" Target="../tags/tag55.xml"/><Relationship Id="rId9" Type="http://schemas.openxmlformats.org/officeDocument/2006/relationships/tags" Target="../tags/tag60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9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74.xml"/><Relationship Id="rId7" Type="http://schemas.openxmlformats.org/officeDocument/2006/relationships/tags" Target="../tags/tag78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tags" Target="../tags/tag86.xml"/><Relationship Id="rId3" Type="http://schemas.openxmlformats.org/officeDocument/2006/relationships/tags" Target="../tags/tag81.xml"/><Relationship Id="rId7" Type="http://schemas.openxmlformats.org/officeDocument/2006/relationships/tags" Target="../tags/tag85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83.xml"/><Relationship Id="rId10" Type="http://schemas.openxmlformats.org/officeDocument/2006/relationships/tags" Target="../tags/tag88.xml"/><Relationship Id="rId4" Type="http://schemas.openxmlformats.org/officeDocument/2006/relationships/tags" Target="../tags/tag82.xml"/><Relationship Id="rId9" Type="http://schemas.openxmlformats.org/officeDocument/2006/relationships/tags" Target="../tags/tag87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96.xml"/><Relationship Id="rId3" Type="http://schemas.openxmlformats.org/officeDocument/2006/relationships/tags" Target="../tags/tag91.xml"/><Relationship Id="rId7" Type="http://schemas.openxmlformats.org/officeDocument/2006/relationships/tags" Target="../tags/tag95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92.xml"/><Relationship Id="rId9" Type="http://schemas.openxmlformats.org/officeDocument/2006/relationships/tags" Target="../tags/tag9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>
            <p:custDataLst>
              <p:tags r:id="rId1"/>
            </p:custDataLst>
          </p:nvPr>
        </p:nvSpPr>
        <p:spPr>
          <a:xfrm>
            <a:off x="9324975" y="587375"/>
            <a:ext cx="2647950" cy="1809750"/>
          </a:xfrm>
          <a:custGeom>
            <a:avLst/>
            <a:gdLst>
              <a:gd name="connsiteX0" fmla="*/ 2644775 w 2647950"/>
              <a:gd name="connsiteY0" fmla="*/ 1806575 h 1809750"/>
              <a:gd name="connsiteX1" fmla="*/ 701675 w 2647950"/>
              <a:gd name="connsiteY1" fmla="*/ 1666875 h 1809750"/>
              <a:gd name="connsiteX2" fmla="*/ 3175 w 2647950"/>
              <a:gd name="connsiteY2" fmla="*/ 3175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" name="任意多边形: 形状 4"/>
          <p:cNvSpPr/>
          <p:nvPr>
            <p:custDataLst>
              <p:tags r:id="rId2"/>
            </p:custDataLst>
          </p:nvPr>
        </p:nvSpPr>
        <p:spPr>
          <a:xfrm>
            <a:off x="9686925" y="4530725"/>
            <a:ext cx="2082800" cy="2108200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" name="任意多边形: 形状 5"/>
          <p:cNvSpPr/>
          <p:nvPr>
            <p:custDataLst>
              <p:tags r:id="rId3"/>
            </p:custDataLst>
          </p:nvPr>
        </p:nvSpPr>
        <p:spPr>
          <a:xfrm>
            <a:off x="9197975" y="4321175"/>
            <a:ext cx="2997200" cy="2540000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" name="任意多边形: 形状 6"/>
          <p:cNvSpPr/>
          <p:nvPr>
            <p:custDataLst>
              <p:tags r:id="rId4"/>
            </p:custDataLst>
          </p:nvPr>
        </p:nvSpPr>
        <p:spPr>
          <a:xfrm>
            <a:off x="-3175" y="407670"/>
            <a:ext cx="1955800" cy="1987550"/>
          </a:xfrm>
          <a:custGeom>
            <a:avLst/>
            <a:gdLst>
              <a:gd name="connsiteX0" fmla="*/ 3175 w 1955800"/>
              <a:gd name="connsiteY0" fmla="*/ 1985645 h 1987550"/>
              <a:gd name="connsiteX1" fmla="*/ 1952625 w 1955800"/>
              <a:gd name="connsiteY1" fmla="*/ 1236980 h 1987550"/>
              <a:gd name="connsiteX2" fmla="*/ 1115695 w 1955800"/>
              <a:gd name="connsiteY2" fmla="*/ 3175 h 1987550"/>
              <a:gd name="connsiteX3" fmla="*/ 3175 w 1955800"/>
              <a:gd name="connsiteY3" fmla="*/ 657860 h 19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" name="任意多边形: 形状 7"/>
          <p:cNvSpPr/>
          <p:nvPr>
            <p:custDataLst>
              <p:tags r:id="rId5"/>
            </p:custDataLst>
          </p:nvPr>
        </p:nvSpPr>
        <p:spPr>
          <a:xfrm>
            <a:off x="-3175" y="-3175"/>
            <a:ext cx="1816100" cy="1066800"/>
          </a:xfrm>
          <a:custGeom>
            <a:avLst/>
            <a:gdLst>
              <a:gd name="connsiteX0" fmla="*/ 836930 w 1816100"/>
              <a:gd name="connsiteY0" fmla="*/ 3175 h 1066800"/>
              <a:gd name="connsiteX1" fmla="*/ 99060 w 1816100"/>
              <a:gd name="connsiteY1" fmla="*/ 3175 h 1066800"/>
              <a:gd name="connsiteX2" fmla="*/ 3175 w 1816100"/>
              <a:gd name="connsiteY2" fmla="*/ 3175 h 1066800"/>
              <a:gd name="connsiteX3" fmla="*/ 3175 w 1816100"/>
              <a:gd name="connsiteY3" fmla="*/ 546735 h 1066800"/>
              <a:gd name="connsiteX4" fmla="*/ 3175 w 1816100"/>
              <a:gd name="connsiteY4" fmla="*/ 1068705 h 1066800"/>
              <a:gd name="connsiteX5" fmla="*/ 1115695 w 1816100"/>
              <a:gd name="connsiteY5" fmla="*/ 414020 h 1066800"/>
              <a:gd name="connsiteX6" fmla="*/ 1812925 w 1816100"/>
              <a:gd name="connsiteY6" fmla="*/ 3175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任意多边形: 形状 8"/>
          <p:cNvSpPr/>
          <p:nvPr>
            <p:custDataLst>
              <p:tags r:id="rId6"/>
            </p:custDataLst>
          </p:nvPr>
        </p:nvSpPr>
        <p:spPr>
          <a:xfrm>
            <a:off x="7755890" y="4530725"/>
            <a:ext cx="1911350" cy="2330450"/>
          </a:xfrm>
          <a:custGeom>
            <a:avLst/>
            <a:gdLst>
              <a:gd name="connsiteX0" fmla="*/ 328295 w 1911350"/>
              <a:gd name="connsiteY0" fmla="*/ 2327275 h 2330450"/>
              <a:gd name="connsiteX1" fmla="*/ 1910715 w 1911350"/>
              <a:gd name="connsiteY1" fmla="*/ 2327275 h 2330450"/>
              <a:gd name="connsiteX2" fmla="*/ 334010 w 1911350"/>
              <a:gd name="connsiteY2" fmla="*/ 3175 h 2330450"/>
              <a:gd name="connsiteX3" fmla="*/ 3175 w 1911350"/>
              <a:gd name="connsiteY3" fmla="*/ 1880870 h 2330450"/>
              <a:gd name="connsiteX4" fmla="*/ 797560 w 1911350"/>
              <a:gd name="connsiteY4" fmla="*/ 1927225 h 23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" name="任意多边形: 形状 9"/>
          <p:cNvSpPr/>
          <p:nvPr>
            <p:custDataLst>
              <p:tags r:id="rId7"/>
            </p:custDataLst>
          </p:nvPr>
        </p:nvSpPr>
        <p:spPr>
          <a:xfrm>
            <a:off x="6412230" y="6334125"/>
            <a:ext cx="2139950" cy="527050"/>
          </a:xfrm>
          <a:custGeom>
            <a:avLst/>
            <a:gdLst>
              <a:gd name="connsiteX0" fmla="*/ 1346835 w 2139950"/>
              <a:gd name="connsiteY0" fmla="*/ 77470 h 527050"/>
              <a:gd name="connsiteX1" fmla="*/ 64770 w 2139950"/>
              <a:gd name="connsiteY1" fmla="*/ 3175 h 527050"/>
              <a:gd name="connsiteX2" fmla="*/ 3175 w 2139950"/>
              <a:gd name="connsiteY2" fmla="*/ 523875 h 527050"/>
              <a:gd name="connsiteX3" fmla="*/ 1268730 w 2139950"/>
              <a:gd name="connsiteY3" fmla="*/ 523875 h 527050"/>
              <a:gd name="connsiteX4" fmla="*/ 1671955 w 2139950"/>
              <a:gd name="connsiteY4" fmla="*/ 523875 h 527050"/>
              <a:gd name="connsiteX5" fmla="*/ 2141220 w 2139950"/>
              <a:gd name="connsiteY5" fmla="*/ 123825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任意多边形: 形状 10"/>
          <p:cNvSpPr/>
          <p:nvPr>
            <p:custDataLst>
              <p:tags r:id="rId8"/>
            </p:custDataLst>
          </p:nvPr>
        </p:nvSpPr>
        <p:spPr>
          <a:xfrm>
            <a:off x="10302875" y="-3175"/>
            <a:ext cx="1892300" cy="2940050"/>
          </a:xfrm>
          <a:custGeom>
            <a:avLst/>
            <a:gdLst>
              <a:gd name="connsiteX0" fmla="*/ 910590 w 1892300"/>
              <a:gd name="connsiteY0" fmla="*/ 3175 h 2940050"/>
              <a:gd name="connsiteX1" fmla="*/ 519430 w 1892300"/>
              <a:gd name="connsiteY1" fmla="*/ 3175 h 2940050"/>
              <a:gd name="connsiteX2" fmla="*/ 3175 w 1892300"/>
              <a:gd name="connsiteY2" fmla="*/ 2936875 h 2940050"/>
              <a:gd name="connsiteX3" fmla="*/ 1889125 w 1892300"/>
              <a:gd name="connsiteY3" fmla="*/ 2212975 h 2940050"/>
              <a:gd name="connsiteX4" fmla="*/ 1889125 w 1892300"/>
              <a:gd name="connsiteY4" fmla="*/ 1445895 h 294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299949" y="3080658"/>
            <a:ext cx="6422977" cy="916576"/>
          </a:xfrm>
        </p:spPr>
        <p:txBody>
          <a:bodyPr anchor="t">
            <a:normAutofit/>
          </a:bodyPr>
          <a:lstStyle>
            <a:lvl1pPr marL="0" indent="0" algn="l">
              <a:buNone/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0"/>
            </p:custDataLst>
          </p:nvPr>
        </p:nvSpPr>
        <p:spPr>
          <a:xfrm>
            <a:off x="2299949" y="1532709"/>
            <a:ext cx="6422977" cy="1495696"/>
          </a:xfrm>
        </p:spPr>
        <p:txBody>
          <a:bodyPr anchor="b">
            <a:normAutofit/>
          </a:bodyPr>
          <a:lstStyle>
            <a:lvl1pPr algn="l">
              <a:defRPr sz="480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  <p:custDataLst>
              <p:tags r:id="rId11"/>
            </p:custDataLst>
          </p:nvPr>
        </p:nvSpPr>
        <p:spPr>
          <a:xfrm>
            <a:off x="2299949" y="4204426"/>
            <a:ext cx="1800000" cy="450000"/>
          </a:xfrm>
        </p:spPr>
        <p:txBody>
          <a:bodyPr vert="horz" anchor="ctr">
            <a:normAutofit/>
          </a:bodyPr>
          <a:lstStyle>
            <a:lvl1pPr marL="0" indent="0" algn="l">
              <a:buNone/>
              <a:defRPr sz="20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en-US" altLang="zh-CN" dirty="0"/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  <p:custDataLst>
              <p:tags r:id="rId12"/>
            </p:custDataLst>
          </p:nvPr>
        </p:nvSpPr>
        <p:spPr>
          <a:xfrm>
            <a:off x="2299949" y="4724278"/>
            <a:ext cx="1800000" cy="450000"/>
          </a:xfrm>
        </p:spPr>
        <p:txBody>
          <a:bodyPr vert="horz" anchor="ctr">
            <a:normAutofit/>
          </a:bodyPr>
          <a:lstStyle>
            <a:lvl1pPr marL="0" indent="0" algn="l">
              <a:buNone/>
              <a:defRPr sz="20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2"/>
            <p:custDataLst>
              <p:tags r:id="rId1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2019/7/17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3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4"/>
            <p:custDataLst>
              <p:tags r:id="rId1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/>
          <p:nvPr>
            <p:custDataLst>
              <p:tags r:id="rId1"/>
            </p:custDataLst>
          </p:nvPr>
        </p:nvSpPr>
        <p:spPr>
          <a:xfrm>
            <a:off x="10551064" y="5333609"/>
            <a:ext cx="1365235" cy="1381884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" name="任意多边形: 形状 7"/>
          <p:cNvSpPr/>
          <p:nvPr>
            <p:custDataLst>
              <p:tags r:id="rId2"/>
            </p:custDataLst>
          </p:nvPr>
        </p:nvSpPr>
        <p:spPr>
          <a:xfrm>
            <a:off x="10230567" y="5196253"/>
            <a:ext cx="1964607" cy="1664921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任意多边形: 形状 8"/>
          <p:cNvSpPr/>
          <p:nvPr>
            <p:custDataLst>
              <p:tags r:id="rId3"/>
            </p:custDataLst>
          </p:nvPr>
        </p:nvSpPr>
        <p:spPr>
          <a:xfrm>
            <a:off x="-3175" y="407670"/>
            <a:ext cx="1955800" cy="1987550"/>
          </a:xfrm>
          <a:custGeom>
            <a:avLst/>
            <a:gdLst>
              <a:gd name="connsiteX0" fmla="*/ 3175 w 1955800"/>
              <a:gd name="connsiteY0" fmla="*/ 1985645 h 1987550"/>
              <a:gd name="connsiteX1" fmla="*/ 1952625 w 1955800"/>
              <a:gd name="connsiteY1" fmla="*/ 1236980 h 1987550"/>
              <a:gd name="connsiteX2" fmla="*/ 1115695 w 1955800"/>
              <a:gd name="connsiteY2" fmla="*/ 3175 h 1987550"/>
              <a:gd name="connsiteX3" fmla="*/ 3175 w 1955800"/>
              <a:gd name="connsiteY3" fmla="*/ 657860 h 19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" name="任意多边形: 形状 9"/>
          <p:cNvSpPr/>
          <p:nvPr>
            <p:custDataLst>
              <p:tags r:id="rId4"/>
            </p:custDataLst>
          </p:nvPr>
        </p:nvSpPr>
        <p:spPr>
          <a:xfrm>
            <a:off x="-3175" y="-3175"/>
            <a:ext cx="1816100" cy="1066800"/>
          </a:xfrm>
          <a:custGeom>
            <a:avLst/>
            <a:gdLst>
              <a:gd name="connsiteX0" fmla="*/ 836930 w 1816100"/>
              <a:gd name="connsiteY0" fmla="*/ 3175 h 1066800"/>
              <a:gd name="connsiteX1" fmla="*/ 99060 w 1816100"/>
              <a:gd name="connsiteY1" fmla="*/ 3175 h 1066800"/>
              <a:gd name="connsiteX2" fmla="*/ 3175 w 1816100"/>
              <a:gd name="connsiteY2" fmla="*/ 3175 h 1066800"/>
              <a:gd name="connsiteX3" fmla="*/ 3175 w 1816100"/>
              <a:gd name="connsiteY3" fmla="*/ 546735 h 1066800"/>
              <a:gd name="connsiteX4" fmla="*/ 3175 w 1816100"/>
              <a:gd name="connsiteY4" fmla="*/ 1068705 h 1066800"/>
              <a:gd name="connsiteX5" fmla="*/ 1115695 w 1816100"/>
              <a:gd name="connsiteY5" fmla="*/ 414020 h 1066800"/>
              <a:gd name="connsiteX6" fmla="*/ 1812925 w 1816100"/>
              <a:gd name="connsiteY6" fmla="*/ 3175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3669007" y="1830258"/>
            <a:ext cx="5968684" cy="1783660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880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任意多边形: 形状 2"/>
          <p:cNvSpPr/>
          <p:nvPr>
            <p:custDataLst>
              <p:tags r:id="rId2"/>
            </p:custDataLst>
          </p:nvPr>
        </p:nvSpPr>
        <p:spPr>
          <a:xfrm flipH="1">
            <a:off x="9749155" y="3810"/>
            <a:ext cx="1495425" cy="1818640"/>
          </a:xfrm>
          <a:custGeom>
            <a:avLst/>
            <a:gdLst>
              <a:gd name="connsiteX0" fmla="*/ 1498646 w 1495484"/>
              <a:gd name="connsiteY0" fmla="*/ 3162 h 1818661"/>
              <a:gd name="connsiteX1" fmla="*/ 91877 w 1495484"/>
              <a:gd name="connsiteY1" fmla="*/ 1523993 h 1818661"/>
              <a:gd name="connsiteX2" fmla="*/ 3162 w 1495484"/>
              <a:gd name="connsiteY2" fmla="*/ 1821823 h 1818661"/>
              <a:gd name="connsiteX3" fmla="*/ 1422605 w 1495484"/>
              <a:gd name="connsiteY3" fmla="*/ 1328820 h 1818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84" h="1818661">
                <a:moveTo>
                  <a:pt x="1498646" y="3162"/>
                </a:moveTo>
                <a:lnTo>
                  <a:pt x="91877" y="1523993"/>
                </a:lnTo>
                <a:lnTo>
                  <a:pt x="3162" y="1821823"/>
                </a:lnTo>
                <a:lnTo>
                  <a:pt x="1422605" y="132882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40000"/>
            </a:schemeClr>
          </a:solidFill>
          <a:ln w="63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" name="任意多边形: 形状 3"/>
          <p:cNvSpPr/>
          <p:nvPr>
            <p:custDataLst>
              <p:tags r:id="rId3"/>
            </p:custDataLst>
          </p:nvPr>
        </p:nvSpPr>
        <p:spPr>
          <a:xfrm flipH="1">
            <a:off x="9749155" y="3810"/>
            <a:ext cx="2439670" cy="2648585"/>
          </a:xfrm>
          <a:custGeom>
            <a:avLst/>
            <a:gdLst>
              <a:gd name="connsiteX0" fmla="*/ 3162 w 2439667"/>
              <a:gd name="connsiteY0" fmla="*/ 3162 h 2648781"/>
              <a:gd name="connsiteX1" fmla="*/ 2442829 w 2439667"/>
              <a:gd name="connsiteY1" fmla="*/ 3162 h 2648781"/>
              <a:gd name="connsiteX2" fmla="*/ 3162 w 2439667"/>
              <a:gd name="connsiteY2" fmla="*/ 2651944 h 264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9667" h="2648781">
                <a:moveTo>
                  <a:pt x="3162" y="3162"/>
                </a:moveTo>
                <a:lnTo>
                  <a:pt x="2442829" y="3162"/>
                </a:lnTo>
                <a:lnTo>
                  <a:pt x="3162" y="2651944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" name="任意多边形: 形状 6"/>
          <p:cNvSpPr/>
          <p:nvPr>
            <p:custDataLst>
              <p:tags r:id="rId4"/>
            </p:custDataLst>
          </p:nvPr>
        </p:nvSpPr>
        <p:spPr>
          <a:xfrm flipH="1">
            <a:off x="218440" y="593090"/>
            <a:ext cx="2635885" cy="1799590"/>
          </a:xfrm>
          <a:custGeom>
            <a:avLst/>
            <a:gdLst>
              <a:gd name="connsiteX0" fmla="*/ 2639270 w 2636108"/>
              <a:gd name="connsiteY0" fmla="*/ 1802813 h 1799650"/>
              <a:gd name="connsiteX1" fmla="*/ 700210 w 2636108"/>
              <a:gd name="connsiteY1" fmla="*/ 1663403 h 1799650"/>
              <a:gd name="connsiteX2" fmla="*/ 3162 w 2636108"/>
              <a:gd name="connsiteY2" fmla="*/ 3162 h 179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6108" h="1799650">
                <a:moveTo>
                  <a:pt x="2639270" y="1802813"/>
                </a:moveTo>
                <a:lnTo>
                  <a:pt x="700210" y="1663403"/>
                </a:lnTo>
                <a:lnTo>
                  <a:pt x="3162" y="3162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" name="任意多边形: 形状 7"/>
          <p:cNvSpPr/>
          <p:nvPr>
            <p:custDataLst>
              <p:tags r:id="rId5"/>
            </p:custDataLst>
          </p:nvPr>
        </p:nvSpPr>
        <p:spPr>
          <a:xfrm flipH="1">
            <a:off x="421640" y="4528185"/>
            <a:ext cx="2072005" cy="2097405"/>
          </a:xfrm>
          <a:custGeom>
            <a:avLst/>
            <a:gdLst>
              <a:gd name="connsiteX0" fmla="*/ 2075295 w 2072133"/>
              <a:gd name="connsiteY0" fmla="*/ 123561 h 2097480"/>
              <a:gd name="connsiteX1" fmla="*/ 883977 w 2072133"/>
              <a:gd name="connsiteY1" fmla="*/ 2100642 h 2097480"/>
              <a:gd name="connsiteX2" fmla="*/ 3162 w 2072133"/>
              <a:gd name="connsiteY2" fmla="*/ 3162 h 20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2133" h="2097480">
                <a:moveTo>
                  <a:pt x="2075295" y="123561"/>
                </a:moveTo>
                <a:lnTo>
                  <a:pt x="883977" y="2100642"/>
                </a:lnTo>
                <a:lnTo>
                  <a:pt x="3162" y="3162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任意多边形: 形状 8"/>
          <p:cNvSpPr/>
          <p:nvPr>
            <p:custDataLst>
              <p:tags r:id="rId6"/>
            </p:custDataLst>
          </p:nvPr>
        </p:nvSpPr>
        <p:spPr>
          <a:xfrm flipH="1">
            <a:off x="-3175" y="4319270"/>
            <a:ext cx="2984500" cy="2528570"/>
          </a:xfrm>
          <a:custGeom>
            <a:avLst/>
            <a:gdLst>
              <a:gd name="connsiteX0" fmla="*/ 2987794 w 2984632"/>
              <a:gd name="connsiteY0" fmla="*/ 2531544 h 2528382"/>
              <a:gd name="connsiteX1" fmla="*/ 3162 w 2984632"/>
              <a:gd name="connsiteY1" fmla="*/ 2531544 h 2528382"/>
              <a:gd name="connsiteX2" fmla="*/ 2987794 w 2984632"/>
              <a:gd name="connsiteY2" fmla="*/ 3162 h 2528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84632" h="2528382">
                <a:moveTo>
                  <a:pt x="2987794" y="2531544"/>
                </a:moveTo>
                <a:lnTo>
                  <a:pt x="3162" y="2531544"/>
                </a:lnTo>
                <a:lnTo>
                  <a:pt x="2987794" y="3162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" name="任意多边形: 形状 9"/>
          <p:cNvSpPr/>
          <p:nvPr>
            <p:custDataLst>
              <p:tags r:id="rId7"/>
            </p:custDataLst>
          </p:nvPr>
        </p:nvSpPr>
        <p:spPr>
          <a:xfrm flipH="1">
            <a:off x="2513330" y="4528185"/>
            <a:ext cx="1907540" cy="2319020"/>
          </a:xfrm>
          <a:custGeom>
            <a:avLst/>
            <a:gdLst>
              <a:gd name="connsiteX0" fmla="*/ 327606 w 1907376"/>
              <a:gd name="connsiteY0" fmla="*/ 2322430 h 2319268"/>
              <a:gd name="connsiteX1" fmla="*/ 1906736 w 1907376"/>
              <a:gd name="connsiteY1" fmla="*/ 2322430 h 2319268"/>
              <a:gd name="connsiteX2" fmla="*/ 333309 w 1907376"/>
              <a:gd name="connsiteY2" fmla="*/ 3162 h 2319268"/>
              <a:gd name="connsiteX3" fmla="*/ 3162 w 1907376"/>
              <a:gd name="connsiteY3" fmla="*/ 1876953 h 2319268"/>
              <a:gd name="connsiteX4" fmla="*/ 795895 w 1907376"/>
              <a:gd name="connsiteY4" fmla="*/ 1923212 h 2319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7376" h="2319268">
                <a:moveTo>
                  <a:pt x="327606" y="2322430"/>
                </a:moveTo>
                <a:lnTo>
                  <a:pt x="1906736" y="2322430"/>
                </a:lnTo>
                <a:lnTo>
                  <a:pt x="333309" y="3162"/>
                </a:lnTo>
                <a:lnTo>
                  <a:pt x="3162" y="1876953"/>
                </a:lnTo>
                <a:lnTo>
                  <a:pt x="795895" y="192321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任意多边形: 形状 10"/>
          <p:cNvSpPr/>
          <p:nvPr>
            <p:custDataLst>
              <p:tags r:id="rId8"/>
            </p:custDataLst>
          </p:nvPr>
        </p:nvSpPr>
        <p:spPr>
          <a:xfrm flipH="1">
            <a:off x="3625850" y="6327775"/>
            <a:ext cx="2135505" cy="519430"/>
          </a:xfrm>
          <a:custGeom>
            <a:avLst/>
            <a:gdLst>
              <a:gd name="connsiteX0" fmla="*/ 1344029 w 2135501"/>
              <a:gd name="connsiteY0" fmla="*/ 77302 h 519617"/>
              <a:gd name="connsiteX1" fmla="*/ 64629 w 2135501"/>
              <a:gd name="connsiteY1" fmla="*/ 3162 h 519617"/>
              <a:gd name="connsiteX2" fmla="*/ 3162 w 2135501"/>
              <a:gd name="connsiteY2" fmla="*/ 522779 h 519617"/>
              <a:gd name="connsiteX3" fmla="*/ 1266086 w 2135501"/>
              <a:gd name="connsiteY3" fmla="*/ 522779 h 519617"/>
              <a:gd name="connsiteX4" fmla="*/ 1668472 w 2135501"/>
              <a:gd name="connsiteY4" fmla="*/ 522779 h 519617"/>
              <a:gd name="connsiteX5" fmla="*/ 2136762 w 2135501"/>
              <a:gd name="connsiteY5" fmla="*/ 123561 h 519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5501" h="519617">
                <a:moveTo>
                  <a:pt x="1344029" y="77302"/>
                </a:moveTo>
                <a:lnTo>
                  <a:pt x="64629" y="3162"/>
                </a:lnTo>
                <a:lnTo>
                  <a:pt x="3162" y="522779"/>
                </a:lnTo>
                <a:lnTo>
                  <a:pt x="1266086" y="522779"/>
                </a:lnTo>
                <a:lnTo>
                  <a:pt x="1668472" y="522779"/>
                </a:lnTo>
                <a:lnTo>
                  <a:pt x="2136762" y="123561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" name="任意多边形: 形状 11"/>
          <p:cNvSpPr/>
          <p:nvPr>
            <p:custDataLst>
              <p:tags r:id="rId9"/>
            </p:custDataLst>
          </p:nvPr>
        </p:nvSpPr>
        <p:spPr>
          <a:xfrm flipH="1">
            <a:off x="-3175" y="3810"/>
            <a:ext cx="1882140" cy="2927350"/>
          </a:xfrm>
          <a:custGeom>
            <a:avLst/>
            <a:gdLst>
              <a:gd name="connsiteX0" fmla="*/ 908690 w 1882029"/>
              <a:gd name="connsiteY0" fmla="*/ 3162 h 2927600"/>
              <a:gd name="connsiteX1" fmla="*/ 518344 w 1882029"/>
              <a:gd name="connsiteY1" fmla="*/ 3162 h 2927600"/>
              <a:gd name="connsiteX2" fmla="*/ 3162 w 1882029"/>
              <a:gd name="connsiteY2" fmla="*/ 2930763 h 2927600"/>
              <a:gd name="connsiteX3" fmla="*/ 1885191 w 1882029"/>
              <a:gd name="connsiteY3" fmla="*/ 2208368 h 2927600"/>
              <a:gd name="connsiteX4" fmla="*/ 1885191 w 1882029"/>
              <a:gd name="connsiteY4" fmla="*/ 1442882 h 292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2029" h="2927600">
                <a:moveTo>
                  <a:pt x="908690" y="3162"/>
                </a:moveTo>
                <a:lnTo>
                  <a:pt x="518344" y="3162"/>
                </a:lnTo>
                <a:lnTo>
                  <a:pt x="3162" y="2930763"/>
                </a:lnTo>
                <a:lnTo>
                  <a:pt x="1885191" y="2208368"/>
                </a:lnTo>
                <a:lnTo>
                  <a:pt x="1885191" y="144288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任意多边形: 形状 13"/>
          <p:cNvSpPr/>
          <p:nvPr>
            <p:custDataLst>
              <p:tags r:id="rId10"/>
            </p:custDataLst>
          </p:nvPr>
        </p:nvSpPr>
        <p:spPr>
          <a:xfrm flipH="1">
            <a:off x="10693400" y="3810"/>
            <a:ext cx="1495425" cy="2256155"/>
          </a:xfrm>
          <a:custGeom>
            <a:avLst/>
            <a:gdLst>
              <a:gd name="connsiteX0" fmla="*/ 1498646 w 1495484"/>
              <a:gd name="connsiteY0" fmla="*/ 3162 h 2255900"/>
              <a:gd name="connsiteX1" fmla="*/ 3162 w 1495484"/>
              <a:gd name="connsiteY1" fmla="*/ 3162 h 2255900"/>
              <a:gd name="connsiteX2" fmla="*/ 3162 w 1495484"/>
              <a:gd name="connsiteY2" fmla="*/ 1821823 h 2255900"/>
              <a:gd name="connsiteX3" fmla="*/ 814272 w 1495484"/>
              <a:gd name="connsiteY3" fmla="*/ 2259062 h 225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84" h="2255900">
                <a:moveTo>
                  <a:pt x="1498646" y="3162"/>
                </a:moveTo>
                <a:lnTo>
                  <a:pt x="3162" y="3162"/>
                </a:lnTo>
                <a:lnTo>
                  <a:pt x="3162" y="1821823"/>
                </a:lnTo>
                <a:lnTo>
                  <a:pt x="814272" y="2259062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9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2019/7/17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20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21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0" y="3416064"/>
            <a:ext cx="6106886" cy="904863"/>
          </a:xfrm>
        </p:spPr>
        <p:txBody>
          <a:bodyPr wrap="square" anchor="b">
            <a:normAutofit/>
          </a:bodyPr>
          <a:lstStyle>
            <a:lvl1pPr algn="ctr">
              <a:defRPr sz="4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0" y="4413002"/>
            <a:ext cx="6106886" cy="535531"/>
          </a:xfrm>
        </p:spPr>
        <p:txBody>
          <a:bodyPr wrap="square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4C673B6C-4284-405C-963D-BB07F2087A0B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9D00EC9D-7FD2-4C5C-AB54-92EC8DA70D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/>
          <p:cNvSpPr/>
          <p:nvPr>
            <p:custDataLst>
              <p:tags r:id="rId1"/>
            </p:custDataLst>
          </p:nvPr>
        </p:nvSpPr>
        <p:spPr>
          <a:xfrm>
            <a:off x="10551064" y="5333609"/>
            <a:ext cx="1365235" cy="1381884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6" name="任意多边形: 形状 15"/>
          <p:cNvSpPr/>
          <p:nvPr>
            <p:custDataLst>
              <p:tags r:id="rId2"/>
            </p:custDataLst>
          </p:nvPr>
        </p:nvSpPr>
        <p:spPr>
          <a:xfrm>
            <a:off x="10230567" y="5196253"/>
            <a:ext cx="1964607" cy="1664921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7" name="任意多边形: 形状 16"/>
          <p:cNvSpPr/>
          <p:nvPr>
            <p:custDataLst>
              <p:tags r:id="rId3"/>
            </p:custDataLst>
          </p:nvPr>
        </p:nvSpPr>
        <p:spPr>
          <a:xfrm>
            <a:off x="-3175" y="407670"/>
            <a:ext cx="1955800" cy="1987550"/>
          </a:xfrm>
          <a:custGeom>
            <a:avLst/>
            <a:gdLst>
              <a:gd name="connsiteX0" fmla="*/ 3175 w 1955800"/>
              <a:gd name="connsiteY0" fmla="*/ 1985645 h 1987550"/>
              <a:gd name="connsiteX1" fmla="*/ 1952625 w 1955800"/>
              <a:gd name="connsiteY1" fmla="*/ 1236980 h 1987550"/>
              <a:gd name="connsiteX2" fmla="*/ 1115695 w 1955800"/>
              <a:gd name="connsiteY2" fmla="*/ 3175 h 1987550"/>
              <a:gd name="connsiteX3" fmla="*/ 3175 w 1955800"/>
              <a:gd name="connsiteY3" fmla="*/ 657860 h 19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/>
          </a:p>
        </p:txBody>
      </p:sp>
      <p:sp>
        <p:nvSpPr>
          <p:cNvPr id="18" name="任意多边形: 形状 17"/>
          <p:cNvSpPr/>
          <p:nvPr>
            <p:custDataLst>
              <p:tags r:id="rId4"/>
            </p:custDataLst>
          </p:nvPr>
        </p:nvSpPr>
        <p:spPr>
          <a:xfrm>
            <a:off x="-3175" y="-3175"/>
            <a:ext cx="1816100" cy="1066800"/>
          </a:xfrm>
          <a:custGeom>
            <a:avLst/>
            <a:gdLst>
              <a:gd name="connsiteX0" fmla="*/ 836930 w 1816100"/>
              <a:gd name="connsiteY0" fmla="*/ 3175 h 1066800"/>
              <a:gd name="connsiteX1" fmla="*/ 99060 w 1816100"/>
              <a:gd name="connsiteY1" fmla="*/ 3175 h 1066800"/>
              <a:gd name="connsiteX2" fmla="*/ 3175 w 1816100"/>
              <a:gd name="connsiteY2" fmla="*/ 3175 h 1066800"/>
              <a:gd name="connsiteX3" fmla="*/ 3175 w 1816100"/>
              <a:gd name="connsiteY3" fmla="*/ 546735 h 1066800"/>
              <a:gd name="connsiteX4" fmla="*/ 3175 w 1816100"/>
              <a:gd name="connsiteY4" fmla="*/ 1068705 h 1066800"/>
              <a:gd name="connsiteX5" fmla="*/ 1115695 w 1816100"/>
              <a:gd name="connsiteY5" fmla="*/ 414020 h 1066800"/>
              <a:gd name="connsiteX6" fmla="*/ 1812925 w 1816100"/>
              <a:gd name="connsiteY6" fmla="*/ 3175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0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0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0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0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0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760FBDFE-C587-4B4C-A407-44438C67B59E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/>
          <p:nvPr>
            <p:custDataLst>
              <p:tags r:id="rId1"/>
            </p:custDataLst>
          </p:nvPr>
        </p:nvSpPr>
        <p:spPr>
          <a:xfrm>
            <a:off x="9324975" y="587375"/>
            <a:ext cx="2647950" cy="1809750"/>
          </a:xfrm>
          <a:custGeom>
            <a:avLst/>
            <a:gdLst>
              <a:gd name="connsiteX0" fmla="*/ 2644775 w 2647950"/>
              <a:gd name="connsiteY0" fmla="*/ 1806575 h 1809750"/>
              <a:gd name="connsiteX1" fmla="*/ 701675 w 2647950"/>
              <a:gd name="connsiteY1" fmla="*/ 1666875 h 1809750"/>
              <a:gd name="connsiteX2" fmla="*/ 3175 w 2647950"/>
              <a:gd name="connsiteY2" fmla="*/ 3175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" name="任意多边形: 形状 6"/>
          <p:cNvSpPr/>
          <p:nvPr>
            <p:custDataLst>
              <p:tags r:id="rId2"/>
            </p:custDataLst>
          </p:nvPr>
        </p:nvSpPr>
        <p:spPr>
          <a:xfrm>
            <a:off x="9686925" y="4530725"/>
            <a:ext cx="2082800" cy="2108200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" name="任意多边形: 形状 7"/>
          <p:cNvSpPr/>
          <p:nvPr>
            <p:custDataLst>
              <p:tags r:id="rId3"/>
            </p:custDataLst>
          </p:nvPr>
        </p:nvSpPr>
        <p:spPr>
          <a:xfrm>
            <a:off x="9197975" y="4321175"/>
            <a:ext cx="2997200" cy="2540000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任意多边形: 形状 10"/>
          <p:cNvSpPr/>
          <p:nvPr>
            <p:custDataLst>
              <p:tags r:id="rId4"/>
            </p:custDataLst>
          </p:nvPr>
        </p:nvSpPr>
        <p:spPr>
          <a:xfrm>
            <a:off x="7755890" y="4530725"/>
            <a:ext cx="1911350" cy="2330450"/>
          </a:xfrm>
          <a:custGeom>
            <a:avLst/>
            <a:gdLst>
              <a:gd name="connsiteX0" fmla="*/ 328295 w 1911350"/>
              <a:gd name="connsiteY0" fmla="*/ 2327275 h 2330450"/>
              <a:gd name="connsiteX1" fmla="*/ 1910715 w 1911350"/>
              <a:gd name="connsiteY1" fmla="*/ 2327275 h 2330450"/>
              <a:gd name="connsiteX2" fmla="*/ 334010 w 1911350"/>
              <a:gd name="connsiteY2" fmla="*/ 3175 h 2330450"/>
              <a:gd name="connsiteX3" fmla="*/ 3175 w 1911350"/>
              <a:gd name="connsiteY3" fmla="*/ 1880870 h 2330450"/>
              <a:gd name="connsiteX4" fmla="*/ 797560 w 1911350"/>
              <a:gd name="connsiteY4" fmla="*/ 1927225 h 23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" name="任意多边形: 形状 11"/>
          <p:cNvSpPr/>
          <p:nvPr>
            <p:custDataLst>
              <p:tags r:id="rId5"/>
            </p:custDataLst>
          </p:nvPr>
        </p:nvSpPr>
        <p:spPr>
          <a:xfrm>
            <a:off x="6412230" y="6334125"/>
            <a:ext cx="2139950" cy="527050"/>
          </a:xfrm>
          <a:custGeom>
            <a:avLst/>
            <a:gdLst>
              <a:gd name="connsiteX0" fmla="*/ 1346835 w 2139950"/>
              <a:gd name="connsiteY0" fmla="*/ 77470 h 527050"/>
              <a:gd name="connsiteX1" fmla="*/ 64770 w 2139950"/>
              <a:gd name="connsiteY1" fmla="*/ 3175 h 527050"/>
              <a:gd name="connsiteX2" fmla="*/ 3175 w 2139950"/>
              <a:gd name="connsiteY2" fmla="*/ 523875 h 527050"/>
              <a:gd name="connsiteX3" fmla="*/ 1268730 w 2139950"/>
              <a:gd name="connsiteY3" fmla="*/ 523875 h 527050"/>
              <a:gd name="connsiteX4" fmla="*/ 1671955 w 2139950"/>
              <a:gd name="connsiteY4" fmla="*/ 523875 h 527050"/>
              <a:gd name="connsiteX5" fmla="*/ 2141220 w 2139950"/>
              <a:gd name="connsiteY5" fmla="*/ 123825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任意多边形: 形状 12"/>
          <p:cNvSpPr/>
          <p:nvPr>
            <p:custDataLst>
              <p:tags r:id="rId6"/>
            </p:custDataLst>
          </p:nvPr>
        </p:nvSpPr>
        <p:spPr>
          <a:xfrm>
            <a:off x="10302875" y="-3175"/>
            <a:ext cx="1892300" cy="2940050"/>
          </a:xfrm>
          <a:custGeom>
            <a:avLst/>
            <a:gdLst>
              <a:gd name="connsiteX0" fmla="*/ 910590 w 1892300"/>
              <a:gd name="connsiteY0" fmla="*/ 3175 h 2940050"/>
              <a:gd name="connsiteX1" fmla="*/ 519430 w 1892300"/>
              <a:gd name="connsiteY1" fmla="*/ 3175 h 2940050"/>
              <a:gd name="connsiteX2" fmla="*/ 3175 w 1892300"/>
              <a:gd name="connsiteY2" fmla="*/ 2936875 h 2940050"/>
              <a:gd name="connsiteX3" fmla="*/ 1889125 w 1892300"/>
              <a:gd name="connsiteY3" fmla="*/ 2212975 h 2940050"/>
              <a:gd name="connsiteX4" fmla="*/ 1889125 w 1892300"/>
              <a:gd name="connsiteY4" fmla="*/ 1445895 h 294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3455334" y="2533650"/>
            <a:ext cx="5419185" cy="895350"/>
          </a:xfrm>
        </p:spPr>
        <p:txBody>
          <a:bodyPr anchor="b">
            <a:normAutofit/>
          </a:bodyPr>
          <a:lstStyle>
            <a:lvl1pPr algn="l">
              <a:defRPr sz="4000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3447741" y="3463836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2019/7/17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>
            <p:custDataLst>
              <p:tags r:id="rId1"/>
            </p:custDataLst>
          </p:nvPr>
        </p:nvSpPr>
        <p:spPr>
          <a:xfrm>
            <a:off x="10551064" y="5333609"/>
            <a:ext cx="1365235" cy="1381884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任意多边形: 形状 8"/>
          <p:cNvSpPr/>
          <p:nvPr>
            <p:custDataLst>
              <p:tags r:id="rId2"/>
            </p:custDataLst>
          </p:nvPr>
        </p:nvSpPr>
        <p:spPr>
          <a:xfrm>
            <a:off x="10230567" y="5196253"/>
            <a:ext cx="1964607" cy="1664921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" name="任意多边形: 形状 9"/>
          <p:cNvSpPr/>
          <p:nvPr>
            <p:custDataLst>
              <p:tags r:id="rId3"/>
            </p:custDataLst>
          </p:nvPr>
        </p:nvSpPr>
        <p:spPr>
          <a:xfrm>
            <a:off x="-3175" y="407670"/>
            <a:ext cx="1955800" cy="1987550"/>
          </a:xfrm>
          <a:custGeom>
            <a:avLst/>
            <a:gdLst>
              <a:gd name="connsiteX0" fmla="*/ 3175 w 1955800"/>
              <a:gd name="connsiteY0" fmla="*/ 1985645 h 1987550"/>
              <a:gd name="connsiteX1" fmla="*/ 1952625 w 1955800"/>
              <a:gd name="connsiteY1" fmla="*/ 1236980 h 1987550"/>
              <a:gd name="connsiteX2" fmla="*/ 1115695 w 1955800"/>
              <a:gd name="connsiteY2" fmla="*/ 3175 h 1987550"/>
              <a:gd name="connsiteX3" fmla="*/ 3175 w 1955800"/>
              <a:gd name="connsiteY3" fmla="*/ 657860 h 19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任意多边形: 形状 10"/>
          <p:cNvSpPr/>
          <p:nvPr>
            <p:custDataLst>
              <p:tags r:id="rId4"/>
            </p:custDataLst>
          </p:nvPr>
        </p:nvSpPr>
        <p:spPr>
          <a:xfrm>
            <a:off x="-3175" y="-3175"/>
            <a:ext cx="1816100" cy="1066800"/>
          </a:xfrm>
          <a:custGeom>
            <a:avLst/>
            <a:gdLst>
              <a:gd name="connsiteX0" fmla="*/ 836930 w 1816100"/>
              <a:gd name="connsiteY0" fmla="*/ 3175 h 1066800"/>
              <a:gd name="connsiteX1" fmla="*/ 99060 w 1816100"/>
              <a:gd name="connsiteY1" fmla="*/ 3175 h 1066800"/>
              <a:gd name="connsiteX2" fmla="*/ 3175 w 1816100"/>
              <a:gd name="connsiteY2" fmla="*/ 3175 h 1066800"/>
              <a:gd name="connsiteX3" fmla="*/ 3175 w 1816100"/>
              <a:gd name="connsiteY3" fmla="*/ 546735 h 1066800"/>
              <a:gd name="connsiteX4" fmla="*/ 3175 w 1816100"/>
              <a:gd name="connsiteY4" fmla="*/ 1068705 h 1066800"/>
              <a:gd name="connsiteX5" fmla="*/ 1115695 w 1816100"/>
              <a:gd name="connsiteY5" fmla="*/ 414020 h 1066800"/>
              <a:gd name="connsiteX6" fmla="*/ 1812925 w 1816100"/>
              <a:gd name="connsiteY6" fmla="*/ 3175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6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760FBDFE-C587-4B4C-A407-44438C67B59E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/>
          <p:cNvSpPr/>
          <p:nvPr>
            <p:custDataLst>
              <p:tags r:id="rId1"/>
            </p:custDataLst>
          </p:nvPr>
        </p:nvSpPr>
        <p:spPr>
          <a:xfrm>
            <a:off x="10551064" y="5333609"/>
            <a:ext cx="1365235" cy="1381884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任意多边形: 形状 10"/>
          <p:cNvSpPr/>
          <p:nvPr>
            <p:custDataLst>
              <p:tags r:id="rId2"/>
            </p:custDataLst>
          </p:nvPr>
        </p:nvSpPr>
        <p:spPr>
          <a:xfrm>
            <a:off x="10230567" y="5196253"/>
            <a:ext cx="1964607" cy="1664921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" name="任意多边形: 形状 11"/>
          <p:cNvSpPr/>
          <p:nvPr>
            <p:custDataLst>
              <p:tags r:id="rId3"/>
            </p:custDataLst>
          </p:nvPr>
        </p:nvSpPr>
        <p:spPr>
          <a:xfrm>
            <a:off x="-3175" y="407670"/>
            <a:ext cx="1955800" cy="1987550"/>
          </a:xfrm>
          <a:custGeom>
            <a:avLst/>
            <a:gdLst>
              <a:gd name="connsiteX0" fmla="*/ 3175 w 1955800"/>
              <a:gd name="connsiteY0" fmla="*/ 1985645 h 1987550"/>
              <a:gd name="connsiteX1" fmla="*/ 1952625 w 1955800"/>
              <a:gd name="connsiteY1" fmla="*/ 1236980 h 1987550"/>
              <a:gd name="connsiteX2" fmla="*/ 1115695 w 1955800"/>
              <a:gd name="connsiteY2" fmla="*/ 3175 h 1987550"/>
              <a:gd name="connsiteX3" fmla="*/ 3175 w 1955800"/>
              <a:gd name="connsiteY3" fmla="*/ 657860 h 19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任意多边形: 形状 12"/>
          <p:cNvSpPr/>
          <p:nvPr>
            <p:custDataLst>
              <p:tags r:id="rId4"/>
            </p:custDataLst>
          </p:nvPr>
        </p:nvSpPr>
        <p:spPr>
          <a:xfrm>
            <a:off x="-3175" y="-3175"/>
            <a:ext cx="1816100" cy="1066800"/>
          </a:xfrm>
          <a:custGeom>
            <a:avLst/>
            <a:gdLst>
              <a:gd name="connsiteX0" fmla="*/ 836930 w 1816100"/>
              <a:gd name="connsiteY0" fmla="*/ 3175 h 1066800"/>
              <a:gd name="connsiteX1" fmla="*/ 99060 w 1816100"/>
              <a:gd name="connsiteY1" fmla="*/ 3175 h 1066800"/>
              <a:gd name="connsiteX2" fmla="*/ 3175 w 1816100"/>
              <a:gd name="connsiteY2" fmla="*/ 3175 h 1066800"/>
              <a:gd name="connsiteX3" fmla="*/ 3175 w 1816100"/>
              <a:gd name="connsiteY3" fmla="*/ 546735 h 1066800"/>
              <a:gd name="connsiteX4" fmla="*/ 3175 w 1816100"/>
              <a:gd name="connsiteY4" fmla="*/ 1068705 h 1066800"/>
              <a:gd name="connsiteX5" fmla="*/ 1115695 w 1816100"/>
              <a:gd name="connsiteY5" fmla="*/ 414020 h 1066800"/>
              <a:gd name="connsiteX6" fmla="*/ 1812925 w 1816100"/>
              <a:gd name="connsiteY6" fmla="*/ 3175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8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9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760FBDFE-C587-4B4C-A407-44438C67B59E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/>
          <p:nvPr>
            <p:custDataLst>
              <p:tags r:id="rId1"/>
            </p:custDataLst>
          </p:nvPr>
        </p:nvSpPr>
        <p:spPr>
          <a:xfrm>
            <a:off x="10551064" y="5333609"/>
            <a:ext cx="1365235" cy="1381884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" name="任意多边形: 形状 6"/>
          <p:cNvSpPr/>
          <p:nvPr>
            <p:custDataLst>
              <p:tags r:id="rId2"/>
            </p:custDataLst>
          </p:nvPr>
        </p:nvSpPr>
        <p:spPr>
          <a:xfrm>
            <a:off x="10230567" y="5196253"/>
            <a:ext cx="1964607" cy="1664921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" name="任意多边形: 形状 7"/>
          <p:cNvSpPr/>
          <p:nvPr>
            <p:custDataLst>
              <p:tags r:id="rId3"/>
            </p:custDataLst>
          </p:nvPr>
        </p:nvSpPr>
        <p:spPr>
          <a:xfrm>
            <a:off x="-3175" y="407670"/>
            <a:ext cx="1955800" cy="1987550"/>
          </a:xfrm>
          <a:custGeom>
            <a:avLst/>
            <a:gdLst>
              <a:gd name="connsiteX0" fmla="*/ 3175 w 1955800"/>
              <a:gd name="connsiteY0" fmla="*/ 1985645 h 1987550"/>
              <a:gd name="connsiteX1" fmla="*/ 1952625 w 1955800"/>
              <a:gd name="connsiteY1" fmla="*/ 1236980 h 1987550"/>
              <a:gd name="connsiteX2" fmla="*/ 1115695 w 1955800"/>
              <a:gd name="connsiteY2" fmla="*/ 3175 h 1987550"/>
              <a:gd name="connsiteX3" fmla="*/ 3175 w 1955800"/>
              <a:gd name="connsiteY3" fmla="*/ 657860 h 19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任意多边形: 形状 8"/>
          <p:cNvSpPr/>
          <p:nvPr>
            <p:custDataLst>
              <p:tags r:id="rId4"/>
            </p:custDataLst>
          </p:nvPr>
        </p:nvSpPr>
        <p:spPr>
          <a:xfrm>
            <a:off x="-3175" y="-3175"/>
            <a:ext cx="1816100" cy="1066800"/>
          </a:xfrm>
          <a:custGeom>
            <a:avLst/>
            <a:gdLst>
              <a:gd name="connsiteX0" fmla="*/ 836930 w 1816100"/>
              <a:gd name="connsiteY0" fmla="*/ 3175 h 1066800"/>
              <a:gd name="connsiteX1" fmla="*/ 99060 w 1816100"/>
              <a:gd name="connsiteY1" fmla="*/ 3175 h 1066800"/>
              <a:gd name="connsiteX2" fmla="*/ 3175 w 1816100"/>
              <a:gd name="connsiteY2" fmla="*/ 3175 h 1066800"/>
              <a:gd name="connsiteX3" fmla="*/ 3175 w 1816100"/>
              <a:gd name="connsiteY3" fmla="*/ 546735 h 1066800"/>
              <a:gd name="connsiteX4" fmla="*/ 3175 w 1816100"/>
              <a:gd name="connsiteY4" fmla="*/ 1068705 h 1066800"/>
              <a:gd name="connsiteX5" fmla="*/ 1115695 w 1816100"/>
              <a:gd name="connsiteY5" fmla="*/ 414020 h 1066800"/>
              <a:gd name="connsiteX6" fmla="*/ 1812925 w 1816100"/>
              <a:gd name="connsiteY6" fmla="*/ 3175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vert="horz" lIns="90000" tIns="46800" rIns="90000" bIns="468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/>
          <p:nvPr>
            <p:custDataLst>
              <p:tags r:id="rId1"/>
            </p:custDataLst>
          </p:nvPr>
        </p:nvSpPr>
        <p:spPr>
          <a:xfrm>
            <a:off x="10551064" y="5333609"/>
            <a:ext cx="1365235" cy="1381884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" name="任意多边形: 形状 5"/>
          <p:cNvSpPr/>
          <p:nvPr>
            <p:custDataLst>
              <p:tags r:id="rId2"/>
            </p:custDataLst>
          </p:nvPr>
        </p:nvSpPr>
        <p:spPr>
          <a:xfrm>
            <a:off x="10230567" y="5196253"/>
            <a:ext cx="1964607" cy="1664921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" name="任意多边形: 形状 6"/>
          <p:cNvSpPr/>
          <p:nvPr>
            <p:custDataLst>
              <p:tags r:id="rId3"/>
            </p:custDataLst>
          </p:nvPr>
        </p:nvSpPr>
        <p:spPr>
          <a:xfrm>
            <a:off x="-3175" y="407670"/>
            <a:ext cx="1955800" cy="1987550"/>
          </a:xfrm>
          <a:custGeom>
            <a:avLst/>
            <a:gdLst>
              <a:gd name="connsiteX0" fmla="*/ 3175 w 1955800"/>
              <a:gd name="connsiteY0" fmla="*/ 1985645 h 1987550"/>
              <a:gd name="connsiteX1" fmla="*/ 1952625 w 1955800"/>
              <a:gd name="connsiteY1" fmla="*/ 1236980 h 1987550"/>
              <a:gd name="connsiteX2" fmla="*/ 1115695 w 1955800"/>
              <a:gd name="connsiteY2" fmla="*/ 3175 h 1987550"/>
              <a:gd name="connsiteX3" fmla="*/ 3175 w 1955800"/>
              <a:gd name="connsiteY3" fmla="*/ 657860 h 19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" name="任意多边形: 形状 7"/>
          <p:cNvSpPr/>
          <p:nvPr>
            <p:custDataLst>
              <p:tags r:id="rId4"/>
            </p:custDataLst>
          </p:nvPr>
        </p:nvSpPr>
        <p:spPr>
          <a:xfrm>
            <a:off x="-3175" y="-3175"/>
            <a:ext cx="1816100" cy="1066800"/>
          </a:xfrm>
          <a:custGeom>
            <a:avLst/>
            <a:gdLst>
              <a:gd name="connsiteX0" fmla="*/ 836930 w 1816100"/>
              <a:gd name="connsiteY0" fmla="*/ 3175 h 1066800"/>
              <a:gd name="connsiteX1" fmla="*/ 99060 w 1816100"/>
              <a:gd name="connsiteY1" fmla="*/ 3175 h 1066800"/>
              <a:gd name="connsiteX2" fmla="*/ 3175 w 1816100"/>
              <a:gd name="connsiteY2" fmla="*/ 3175 h 1066800"/>
              <a:gd name="connsiteX3" fmla="*/ 3175 w 1816100"/>
              <a:gd name="connsiteY3" fmla="*/ 546735 h 1066800"/>
              <a:gd name="connsiteX4" fmla="*/ 3175 w 1816100"/>
              <a:gd name="connsiteY4" fmla="*/ 1068705 h 1066800"/>
              <a:gd name="connsiteX5" fmla="*/ 1115695 w 1816100"/>
              <a:gd name="connsiteY5" fmla="*/ 414020 h 1066800"/>
              <a:gd name="connsiteX6" fmla="*/ 1812925 w 1816100"/>
              <a:gd name="connsiteY6" fmla="*/ 3175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>
            <p:custDataLst>
              <p:tags r:id="rId1"/>
            </p:custDataLst>
          </p:nvPr>
        </p:nvSpPr>
        <p:spPr>
          <a:xfrm>
            <a:off x="10551064" y="5333609"/>
            <a:ext cx="1365235" cy="1381884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任意多边形: 形状 8"/>
          <p:cNvSpPr/>
          <p:nvPr>
            <p:custDataLst>
              <p:tags r:id="rId2"/>
            </p:custDataLst>
          </p:nvPr>
        </p:nvSpPr>
        <p:spPr>
          <a:xfrm>
            <a:off x="10230567" y="5196253"/>
            <a:ext cx="1964607" cy="1664921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" name="任意多边形: 形状 9"/>
          <p:cNvSpPr/>
          <p:nvPr>
            <p:custDataLst>
              <p:tags r:id="rId3"/>
            </p:custDataLst>
          </p:nvPr>
        </p:nvSpPr>
        <p:spPr>
          <a:xfrm>
            <a:off x="-3175" y="407670"/>
            <a:ext cx="1955800" cy="1987550"/>
          </a:xfrm>
          <a:custGeom>
            <a:avLst/>
            <a:gdLst>
              <a:gd name="connsiteX0" fmla="*/ 3175 w 1955800"/>
              <a:gd name="connsiteY0" fmla="*/ 1985645 h 1987550"/>
              <a:gd name="connsiteX1" fmla="*/ 1952625 w 1955800"/>
              <a:gd name="connsiteY1" fmla="*/ 1236980 h 1987550"/>
              <a:gd name="connsiteX2" fmla="*/ 1115695 w 1955800"/>
              <a:gd name="connsiteY2" fmla="*/ 3175 h 1987550"/>
              <a:gd name="connsiteX3" fmla="*/ 3175 w 1955800"/>
              <a:gd name="connsiteY3" fmla="*/ 657860 h 19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任意多边形: 形状 10"/>
          <p:cNvSpPr/>
          <p:nvPr>
            <p:custDataLst>
              <p:tags r:id="rId4"/>
            </p:custDataLst>
          </p:nvPr>
        </p:nvSpPr>
        <p:spPr>
          <a:xfrm>
            <a:off x="-3175" y="-3175"/>
            <a:ext cx="1816100" cy="1066800"/>
          </a:xfrm>
          <a:custGeom>
            <a:avLst/>
            <a:gdLst>
              <a:gd name="connsiteX0" fmla="*/ 836930 w 1816100"/>
              <a:gd name="connsiteY0" fmla="*/ 3175 h 1066800"/>
              <a:gd name="connsiteX1" fmla="*/ 99060 w 1816100"/>
              <a:gd name="connsiteY1" fmla="*/ 3175 h 1066800"/>
              <a:gd name="connsiteX2" fmla="*/ 3175 w 1816100"/>
              <a:gd name="connsiteY2" fmla="*/ 3175 h 1066800"/>
              <a:gd name="connsiteX3" fmla="*/ 3175 w 1816100"/>
              <a:gd name="connsiteY3" fmla="*/ 546735 h 1066800"/>
              <a:gd name="connsiteX4" fmla="*/ 3175 w 1816100"/>
              <a:gd name="connsiteY4" fmla="*/ 1068705 h 1066800"/>
              <a:gd name="connsiteX5" fmla="*/ 1115695 w 1816100"/>
              <a:gd name="connsiteY5" fmla="*/ 414020 h 1066800"/>
              <a:gd name="connsiteX6" fmla="*/ 1812925 w 1816100"/>
              <a:gd name="connsiteY6" fmla="*/ 3175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000" tIns="46800" rIns="90000" bIns="468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6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7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2019/7/17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>
            <p:custDataLst>
              <p:tags r:id="rId1"/>
            </p:custDataLst>
          </p:nvPr>
        </p:nvSpPr>
        <p:spPr>
          <a:xfrm>
            <a:off x="10551064" y="5333609"/>
            <a:ext cx="1365235" cy="1381884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" name="任意多边形: 形状 7"/>
          <p:cNvSpPr/>
          <p:nvPr>
            <p:custDataLst>
              <p:tags r:id="rId2"/>
            </p:custDataLst>
          </p:nvPr>
        </p:nvSpPr>
        <p:spPr>
          <a:xfrm>
            <a:off x="10230567" y="5196253"/>
            <a:ext cx="1964607" cy="1664921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任意多边形: 形状 8"/>
          <p:cNvSpPr/>
          <p:nvPr>
            <p:custDataLst>
              <p:tags r:id="rId3"/>
            </p:custDataLst>
          </p:nvPr>
        </p:nvSpPr>
        <p:spPr>
          <a:xfrm>
            <a:off x="-3175" y="407670"/>
            <a:ext cx="1955800" cy="1987550"/>
          </a:xfrm>
          <a:custGeom>
            <a:avLst/>
            <a:gdLst>
              <a:gd name="connsiteX0" fmla="*/ 3175 w 1955800"/>
              <a:gd name="connsiteY0" fmla="*/ 1985645 h 1987550"/>
              <a:gd name="connsiteX1" fmla="*/ 1952625 w 1955800"/>
              <a:gd name="connsiteY1" fmla="*/ 1236980 h 1987550"/>
              <a:gd name="connsiteX2" fmla="*/ 1115695 w 1955800"/>
              <a:gd name="connsiteY2" fmla="*/ 3175 h 1987550"/>
              <a:gd name="connsiteX3" fmla="*/ 3175 w 1955800"/>
              <a:gd name="connsiteY3" fmla="*/ 657860 h 19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" name="任意多边形: 形状 9"/>
          <p:cNvSpPr/>
          <p:nvPr>
            <p:custDataLst>
              <p:tags r:id="rId4"/>
            </p:custDataLst>
          </p:nvPr>
        </p:nvSpPr>
        <p:spPr>
          <a:xfrm>
            <a:off x="-3175" y="-3175"/>
            <a:ext cx="1816100" cy="1066800"/>
          </a:xfrm>
          <a:custGeom>
            <a:avLst/>
            <a:gdLst>
              <a:gd name="connsiteX0" fmla="*/ 836930 w 1816100"/>
              <a:gd name="connsiteY0" fmla="*/ 3175 h 1066800"/>
              <a:gd name="connsiteX1" fmla="*/ 99060 w 1816100"/>
              <a:gd name="connsiteY1" fmla="*/ 3175 h 1066800"/>
              <a:gd name="connsiteX2" fmla="*/ 3175 w 1816100"/>
              <a:gd name="connsiteY2" fmla="*/ 3175 h 1066800"/>
              <a:gd name="connsiteX3" fmla="*/ 3175 w 1816100"/>
              <a:gd name="connsiteY3" fmla="*/ 546735 h 1066800"/>
              <a:gd name="connsiteX4" fmla="*/ 3175 w 1816100"/>
              <a:gd name="connsiteY4" fmla="*/ 1068705 h 1066800"/>
              <a:gd name="connsiteX5" fmla="*/ 1115695 w 1816100"/>
              <a:gd name="connsiteY5" fmla="*/ 414020 h 1066800"/>
              <a:gd name="connsiteX6" fmla="*/ 1812925 w 1816100"/>
              <a:gd name="connsiteY6" fmla="*/ 3175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5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000" tIns="46800" rIns="90000" bIns="468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6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lIns="90000" tIns="46800" rIns="90000" bIns="46800">
            <a:normAutofit/>
          </a:bodyPr>
          <a:lstStyle>
            <a:lvl1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760FBDFE-C587-4B4C-A407-44438C67B59E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r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5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6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7.xml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9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3.xml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8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5.xml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3.xml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单击此处添加副标题</a:t>
            </a:r>
          </a:p>
        </p:txBody>
      </p:sp>
      <p:sp>
        <p:nvSpPr>
          <p:cNvPr id="4" name="标题 3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>
                <a:sym typeface="+mn-ea"/>
              </a:rPr>
              <a:t>基于物联网技术的科学探究活动设计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  <p:custDataLst>
              <p:tags r:id="rId4"/>
            </p:custDataLst>
          </p:nvPr>
        </p:nvSpPr>
        <p:spPr>
          <a:xfrm>
            <a:off x="2299970" y="4204335"/>
            <a:ext cx="3514725" cy="450215"/>
          </a:xfrm>
        </p:spPr>
        <p:txBody>
          <a:bodyPr>
            <a:normAutofit fontScale="97500"/>
          </a:bodyPr>
          <a:lstStyle/>
          <a:p>
            <a:r>
              <a:rPr lang="zh-CN" altLang="en-US" dirty="0"/>
              <a:t>浙江省温州艺术学校王国芳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449174" y="4654428"/>
            <a:ext cx="1800000" cy="450000"/>
          </a:xfrm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/>
          <p:nvPr/>
        </p:nvSpPr>
        <p:spPr>
          <a:xfrm>
            <a:off x="576580" y="539750"/>
            <a:ext cx="669290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“</a:t>
            </a:r>
            <a:r>
              <a:rPr lang="zh-CN" altLang="zh-CN" sz="2400" dirty="0"/>
              <a:t>怎样得到更多的光和热”一课的实验记录表</a:t>
            </a:r>
            <a:r>
              <a:rPr lang="zh-CN" altLang="en-US" sz="2400" dirty="0"/>
              <a:t>：</a:t>
            </a:r>
            <a:r>
              <a:rPr lang="zh-CN" altLang="zh-CN" sz="2400" dirty="0"/>
              <a:t> </a:t>
            </a:r>
            <a:endParaRPr kumimoji="1" lang="zh-CN" altLang="en-US" sz="2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210" y="1168676"/>
            <a:ext cx="8981189" cy="332031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76960" y="4775200"/>
            <a:ext cx="937450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240"/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可见在装置设计时，需要在物联网平台记录时间和对应的温度两项数据。教材中设计的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分钟间隔，对于已实现自动记录的实验平台而言有些过长，我们可以设计为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分钟，甚至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秒钟的时间间隔，让细微的温度变化都得以呈现。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装置工作流程如下图：</a:t>
            </a:r>
            <a:r>
              <a:rPr lang="zh-CN" altLang="zh-CN" dirty="0">
                <a:effectLst/>
              </a:rPr>
              <a:t> 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227" y="2355850"/>
            <a:ext cx="6375400" cy="2146300"/>
          </a:xfrm>
          <a:prstGeom prst="rect">
            <a:avLst/>
          </a:prstGeom>
          <a:noFill/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2275" y="2559050"/>
            <a:ext cx="3479800" cy="17399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8600" y="20638"/>
            <a:ext cx="6227763" cy="415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内容占位符 4"/>
          <p:cNvPicPr>
            <a:picLocks noGrp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51685" y="20638"/>
            <a:ext cx="5840315" cy="415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82628" y="3069802"/>
            <a:ext cx="5384800" cy="377613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463550" y="5093335"/>
            <a:ext cx="32054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第一次实验器材：</a:t>
            </a:r>
            <a:r>
              <a:rPr lang="en-US" altLang="zh-CN" sz="2000"/>
              <a:t>micro:bit</a:t>
            </a: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4701209" cy="589032"/>
          </a:xfrm>
        </p:spPr>
        <p:txBody>
          <a:bodyPr>
            <a:normAutofit fontScale="90000"/>
          </a:bodyPr>
          <a:lstStyle/>
          <a:p>
            <a:r>
              <a:rPr lang="zh-CN" altLang="zh-CN" sz="3600" dirty="0"/>
              <a:t>检测装置的硬件搭建</a:t>
            </a:r>
            <a:endParaRPr kumimoji="1"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52880"/>
            <a:ext cx="4963160" cy="4351655"/>
          </a:xfrm>
        </p:spPr>
        <p:txBody>
          <a:bodyPr/>
          <a:lstStyle/>
          <a:p>
            <a:r>
              <a:rPr lang="zh-CN" altLang="zh-CN" dirty="0"/>
              <a:t>单组所需材料包括：</a:t>
            </a:r>
          </a:p>
          <a:p>
            <a:pPr lvl="1"/>
            <a:r>
              <a:rPr lang="zh-CN" altLang="zh-CN" dirty="0"/>
              <a:t>掌控板</a:t>
            </a:r>
            <a:r>
              <a:rPr lang="en-US" altLang="zh-CN" dirty="0"/>
              <a:t>                 x1</a:t>
            </a:r>
          </a:p>
          <a:p>
            <a:pPr lvl="1"/>
            <a:r>
              <a:rPr lang="en-US" altLang="zh-CN">
                <a:sym typeface="+mn-ea"/>
              </a:rPr>
              <a:t>micro I/O extend</a:t>
            </a:r>
            <a:r>
              <a:rPr altLang="zh-CN">
                <a:sym typeface="+mn-ea"/>
              </a:rPr>
              <a:t>扩展板</a:t>
            </a:r>
            <a:r>
              <a:rPr lang="en-US" altLang="zh-CN">
                <a:sym typeface="+mn-ea"/>
              </a:rPr>
              <a:t>  x1</a:t>
            </a:r>
            <a:endParaRPr lang="zh-CN" altLang="zh-CN" dirty="0"/>
          </a:p>
          <a:p>
            <a:pPr lvl="1"/>
            <a:r>
              <a:rPr lang="en-US" altLang="zh-CN" dirty="0"/>
              <a:t>LM35</a:t>
            </a:r>
            <a:r>
              <a:rPr lang="zh-CN" altLang="zh-CN" dirty="0"/>
              <a:t>线性温度传感器</a:t>
            </a:r>
            <a:r>
              <a:rPr lang="en-US" altLang="zh-CN" dirty="0"/>
              <a:t>   </a:t>
            </a:r>
            <a:r>
              <a:rPr lang="zh-CN" altLang="zh-CN" dirty="0"/>
              <a:t>×</a:t>
            </a:r>
            <a:r>
              <a:rPr lang="en-US" altLang="zh-CN" dirty="0"/>
              <a:t>1</a:t>
            </a:r>
            <a:endParaRPr lang="zh-CN" altLang="zh-CN" dirty="0"/>
          </a:p>
          <a:p>
            <a:pPr lvl="1"/>
            <a:r>
              <a:rPr lang="zh-CN" altLang="zh-CN" dirty="0"/>
              <a:t>烧瓶 </a:t>
            </a:r>
            <a:r>
              <a:rPr lang="en-US" altLang="zh-CN" dirty="0"/>
              <a:t>                 </a:t>
            </a:r>
            <a:r>
              <a:rPr lang="zh-CN" altLang="zh-CN" dirty="0"/>
              <a:t>×</a:t>
            </a:r>
            <a:r>
              <a:rPr lang="en-US" altLang="zh-CN" dirty="0"/>
              <a:t>1</a:t>
            </a:r>
            <a:endParaRPr lang="zh-CN" altLang="zh-CN" dirty="0"/>
          </a:p>
          <a:p>
            <a:pPr lvl="1"/>
            <a:r>
              <a:rPr lang="zh-CN" altLang="zh-CN" dirty="0"/>
              <a:t>轻质黏土若干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737" y="659642"/>
            <a:ext cx="4645025" cy="2614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4094" r="10311" b="6652"/>
          <a:stretch>
            <a:fillRect/>
          </a:stretch>
        </p:blipFill>
        <p:spPr bwMode="auto">
          <a:xfrm>
            <a:off x="5775325" y="3294380"/>
            <a:ext cx="4727575" cy="339725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81" r="8453"/>
          <a:stretch>
            <a:fillRect/>
          </a:stretch>
        </p:blipFill>
        <p:spPr bwMode="auto">
          <a:xfrm>
            <a:off x="-4711" y="0"/>
            <a:ext cx="9381121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45" y="3429000"/>
            <a:ext cx="8075930" cy="3310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图片 3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93025" y="1852930"/>
            <a:ext cx="4556760" cy="488632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07453" y="436245"/>
            <a:ext cx="4434205" cy="5985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84570" y="2594293"/>
            <a:ext cx="4843780" cy="382714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6586855" y="644525"/>
            <a:ext cx="4224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编程工具为</a:t>
            </a:r>
            <a:r>
              <a:rPr lang="en-US" altLang="zh-CN"/>
              <a:t>Mind+</a:t>
            </a:r>
            <a:r>
              <a:rPr lang="zh-CN" altLang="en-US"/>
              <a:t>或者</a:t>
            </a:r>
            <a:r>
              <a:rPr lang="en-US" altLang="zh-CN"/>
              <a:t>mPythonX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680200" y="1153160"/>
            <a:ext cx="3652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采用标准代码，修改几个参数即可。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45055" y="2744470"/>
            <a:ext cx="87693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/>
              <a:t>探究活动：汽车里的甲醛含量</a:t>
            </a: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探究目标和准备工作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952500"/>
            <a:ext cx="10852150" cy="2365375"/>
          </a:xfrm>
        </p:spPr>
        <p:txBody>
          <a:bodyPr/>
          <a:lstStyle/>
          <a:p>
            <a:r>
              <a:rPr lang="zh-CN" altLang="en-US"/>
              <a:t>探究目标：</a:t>
            </a:r>
          </a:p>
          <a:p>
            <a:pPr lvl="1"/>
            <a:r>
              <a:rPr lang="zh-CN" altLang="en-US"/>
              <a:t>汽车中的甲醛含量到底高不高？</a:t>
            </a:r>
          </a:p>
          <a:p>
            <a:r>
              <a:rPr lang="zh-CN" altLang="en-US"/>
              <a:t>准备工作：</a:t>
            </a:r>
          </a:p>
          <a:p>
            <a:pPr lvl="1"/>
            <a:r>
              <a:rPr lang="zh-CN" altLang="en-US"/>
              <a:t>掌控板、甲醛传感器</a:t>
            </a:r>
          </a:p>
        </p:txBody>
      </p:sp>
      <p:pic>
        <p:nvPicPr>
          <p:cNvPr id="8" name="图片 7" descr="/var/folders/01/hcypgmm52h7fbcggc7sfr1140000gn/T/com.microsoft.Word/WebArchiveCopyPasteTempFiles/v2-e474e7e7be209a696502ee83f2b073cb_hd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251575" y="1039178"/>
            <a:ext cx="5270500" cy="296481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实验原理</a:t>
            </a:r>
          </a:p>
        </p:txBody>
      </p:sp>
      <p:pic>
        <p:nvPicPr>
          <p:cNvPr id="7" name="图片 6" descr="/var/folders/01/hcypgmm52h7fbcggc7sfr1140000gn/T/com.microsoft.Word/WebArchiveCopyPasteTempFiles/v2-baf03c56c6a9384a4dd37e99d4d2deed_hd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69925" y="2359025"/>
            <a:ext cx="11064875" cy="33458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实验对象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952500"/>
            <a:ext cx="4939665" cy="5388610"/>
          </a:xfrm>
        </p:spPr>
        <p:txBody>
          <a:bodyPr/>
          <a:lstStyle/>
          <a:p>
            <a:r>
              <a:rPr lang="zh-CN" altLang="en-US"/>
              <a:t>新车：新的</a:t>
            </a:r>
            <a:r>
              <a:rPr>
                <a:sym typeface="+mn-ea"/>
              </a:rPr>
              <a:t>城市suv途观</a:t>
            </a:r>
            <a:endParaRPr lang="zh-CN" altLang="en-US"/>
          </a:p>
          <a:p>
            <a:r>
              <a:rPr lang="zh-CN" altLang="en-US"/>
              <a:t>旧车：已经开了5年多的城市suv途观</a:t>
            </a:r>
          </a:p>
          <a:p>
            <a:r>
              <a:rPr lang="zh-CN" altLang="en-US"/>
              <a:t>说明：</a:t>
            </a:r>
          </a:p>
          <a:p>
            <a:pPr lvl="1"/>
            <a:r>
              <a:rPr lang="zh-CN" altLang="en-US"/>
              <a:t>两辆车都是开窗后，密闭相同时间后，在阳光下暴晒。</a:t>
            </a:r>
          </a:p>
          <a:p>
            <a:pPr lvl="1"/>
            <a:r>
              <a:rPr lang="zh-CN" altLang="en-US"/>
              <a:t>检测时间是30分钟，每30秒采集一次数据。</a:t>
            </a:r>
          </a:p>
        </p:txBody>
      </p:sp>
      <p:pic>
        <p:nvPicPr>
          <p:cNvPr id="5" name="图片 4" descr="timg[2]"/>
          <p:cNvPicPr>
            <a:picLocks noChangeAspect="1"/>
          </p:cNvPicPr>
          <p:nvPr/>
        </p:nvPicPr>
        <p:blipFill>
          <a:blip r:embed="rId3"/>
          <a:srcRect l="14548" t="8959" r="11675" b="13970"/>
          <a:stretch>
            <a:fillRect/>
          </a:stretch>
        </p:blipFill>
        <p:spPr>
          <a:xfrm>
            <a:off x="7014845" y="684530"/>
            <a:ext cx="3517265" cy="2349500"/>
          </a:xfrm>
          <a:prstGeom prst="rect">
            <a:avLst/>
          </a:prstGeom>
        </p:spPr>
      </p:pic>
      <p:pic>
        <p:nvPicPr>
          <p:cNvPr id="6" name="图片 5" descr="u=3136504248,3472971266&amp;fm=26&amp;gp=0[1]"/>
          <p:cNvPicPr>
            <a:picLocks noChangeAspect="1"/>
          </p:cNvPicPr>
          <p:nvPr/>
        </p:nvPicPr>
        <p:blipFill>
          <a:blip r:embed="rId4"/>
          <a:srcRect l="17053" t="18562" r="18053" b="21380"/>
          <a:stretch>
            <a:fillRect/>
          </a:stretch>
        </p:blipFill>
        <p:spPr>
          <a:xfrm>
            <a:off x="7014845" y="3683635"/>
            <a:ext cx="3517265" cy="22326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数字化信息系统和科学实验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952500"/>
            <a:ext cx="10852150" cy="3032760"/>
          </a:xfrm>
        </p:spPr>
        <p:txBody>
          <a:bodyPr>
            <a:normAutofit fontScale="90000" lnSpcReduction="20000"/>
          </a:bodyPr>
          <a:lstStyle/>
          <a:p>
            <a:r>
              <a:rPr lang="zh-CN" altLang="en-US"/>
              <a:t>数字化信息系统（Digital Information System，简称“DIS”），是一种基于传感技术和计算机技术的自然科学实验研究平台。</a:t>
            </a:r>
          </a:p>
          <a:p>
            <a:pPr lvl="1"/>
            <a:r>
              <a:rPr lang="en-US" altLang="zh-CN"/>
              <a:t>DIS</a:t>
            </a:r>
            <a:r>
              <a:rPr lang="zh-CN" altLang="en-US"/>
              <a:t>系统主要由传感器(及其适配连接装置)、计算机、数据采集器和实验分析软件组成，集物理测量、自动控制、数据记录、智能化数据分析和测量结果多模显示于一体。</a:t>
            </a:r>
          </a:p>
          <a:p>
            <a:pPr lvl="0"/>
            <a:r>
              <a:rPr lang="en-US" altLang="zh-CN"/>
              <a:t>DIS</a:t>
            </a:r>
            <a:r>
              <a:t>的</a:t>
            </a:r>
            <a:r>
              <a:rPr lang="zh-CN" altLang="en-US"/>
              <a:t>优势</a:t>
            </a:r>
          </a:p>
          <a:p>
            <a:pPr lvl="1"/>
            <a:r>
              <a:rPr lang="zh-CN" altLang="en-US"/>
              <a:t>实验方法从现象观察转到数据探究</a:t>
            </a:r>
          </a:p>
          <a:p>
            <a:pPr lvl="1"/>
            <a:r>
              <a:rPr>
                <a:sym typeface="+mn-ea"/>
              </a:rPr>
              <a:t>数据采集让实验过程“可视化”</a:t>
            </a:r>
            <a:endParaRPr lang="zh-CN" altLang="en-US"/>
          </a:p>
          <a:p>
            <a:pPr lvl="1"/>
            <a:r>
              <a:rPr lang="zh-CN" altLang="en-US"/>
              <a:t>在科学探究中整合了数学和技术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955" y="4126865"/>
            <a:ext cx="4963160" cy="23577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20" y="3985260"/>
            <a:ext cx="6899275" cy="264096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var/folders/01/hcypgmm52h7fbcggc7sfr1140000gn/T/com.microsoft.Word/WebArchiveCopyPasteTempFiles/v2-37b82dfc63d9397f94529376b10eb05d_hd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68220" y="593090"/>
            <a:ext cx="5270500" cy="54229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/>
          <a:lstStyle/>
          <a:p>
            <a:r>
              <a:rPr lang="zh-CN" altLang="en-US"/>
              <a:t>实验结果对比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3515" y="1272540"/>
            <a:ext cx="6976745" cy="1898650"/>
          </a:xfrm>
        </p:spPr>
        <p:txBody>
          <a:bodyPr/>
          <a:lstStyle/>
          <a:p>
            <a:r>
              <a:t>猜一下结果吧。</a:t>
            </a:r>
          </a:p>
        </p:txBody>
      </p:sp>
      <p:pic>
        <p:nvPicPr>
          <p:cNvPr id="4" name="图片 3" descr="/var/folders/01/hcypgmm52h7fbcggc7sfr1140000gn/T/com.microsoft.Word/WebArchiveCopyPasteTempFiles/v2-6959e74eddc6384e21b53a87106e79e0_hd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39315" y="1272540"/>
            <a:ext cx="7913370" cy="27508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 descr="/var/folders/01/hcypgmm52h7fbcggc7sfr1140000gn/T/com.microsoft.Word/WebArchiveCopyPasteTempFiles/v2-0cbbb9e102f1b10b3d769f1936852e0b_hd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74850" y="3916045"/>
            <a:ext cx="8468360" cy="294449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活动结论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1</a:t>
            </a:r>
            <a:r>
              <a:rPr lang="en-US" altLang="zh-CN"/>
              <a:t>.</a:t>
            </a:r>
            <a:r>
              <a:rPr lang="zh-CN" altLang="en-US"/>
              <a:t>新买的汽车室内甲醛浓度超过国家标准浓度0.08ppm的好几倍，要经常通风。</a:t>
            </a:r>
          </a:p>
          <a:p>
            <a:r>
              <a:rPr lang="zh-CN" altLang="en-US"/>
              <a:t>2</a:t>
            </a:r>
            <a:r>
              <a:rPr lang="en-US" altLang="zh-CN"/>
              <a:t>.</a:t>
            </a:r>
            <a:r>
              <a:rPr lang="zh-CN" altLang="en-US"/>
              <a:t>一个开车门的动作就可以让当前车内甲醛浓度降低一半左右，建议在开车前先打开车门或车窗通风几分钟。</a:t>
            </a:r>
          </a:p>
          <a:p>
            <a:r>
              <a:rPr lang="zh-CN" altLang="en-US"/>
              <a:t>3</a:t>
            </a:r>
            <a:r>
              <a:rPr lang="en-US" altLang="zh-CN"/>
              <a:t>.</a:t>
            </a:r>
            <a:r>
              <a:rPr lang="zh-CN" altLang="en-US"/>
              <a:t>新旧车辆的室内甲醛浓度还是有差别的，旧车内的甲醛浓度明显低于新车内的甲醛浓度，但最高浓度仍会超出国标线，无论新车还是旧车在开车前都建议开车门或开车窗通风几分钟。</a:t>
            </a:r>
          </a:p>
          <a:p>
            <a:r>
              <a:rPr lang="zh-CN" altLang="en-US"/>
              <a:t>4</a:t>
            </a:r>
            <a:r>
              <a:rPr lang="en-US" altLang="zh-CN"/>
              <a:t>.</a:t>
            </a:r>
            <a:r>
              <a:rPr lang="zh-CN" altLang="en-US"/>
              <a:t>在车辆驾驶过程中，建议隔断时间进行通风。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8B73C7-86DC-4942-A6E1-165ADE6B1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结语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8187EB-3284-CE47-BB95-142CECD45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科学探究需要新的工具、新的技术。</a:t>
            </a:r>
            <a:endParaRPr kumimoji="1" lang="en-US" altLang="zh-CN" dirty="0"/>
          </a:p>
          <a:p>
            <a:r>
              <a:rPr kumimoji="1" lang="zh-CN" altLang="en-US" dirty="0"/>
              <a:t>基于物联网技术的探究实验，为传统科学</a:t>
            </a:r>
            <a:r>
              <a:rPr kumimoji="1" lang="zh-CN" altLang="en-US"/>
              <a:t>教育开了一扇窗。</a:t>
            </a:r>
          </a:p>
        </p:txBody>
      </p:sp>
    </p:spTree>
    <p:extLst>
      <p:ext uri="{BB962C8B-B14F-4D97-AF65-F5344CB8AC3E}">
        <p14:creationId xmlns:p14="http://schemas.microsoft.com/office/powerpoint/2010/main" val="4087597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初中科学的实验列表（推荐采用数字化形式）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952500"/>
            <a:ext cx="5187315" cy="5388610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</a:pPr>
            <a:r>
              <a:rPr sz="1600"/>
              <a:t>七年级上</a:t>
            </a:r>
            <a:endParaRPr lang="zh-CN" altLang="en-US" sz="1600"/>
          </a:p>
          <a:p>
            <a:pPr lvl="1">
              <a:lnSpc>
                <a:spcPct val="100000"/>
              </a:lnSpc>
            </a:pPr>
            <a:r>
              <a:rPr sz="1600"/>
              <a:t>晶体的融化与凝固</a:t>
            </a:r>
            <a:endParaRPr lang="zh-CN" altLang="en-US" sz="1600"/>
          </a:p>
          <a:p>
            <a:pPr lvl="1">
              <a:lnSpc>
                <a:spcPct val="100000"/>
              </a:lnSpc>
            </a:pPr>
            <a:r>
              <a:rPr sz="1600"/>
              <a:t>水的汽化</a:t>
            </a:r>
          </a:p>
          <a:p>
            <a:pPr lvl="1">
              <a:lnSpc>
                <a:spcPct val="100000"/>
              </a:lnSpc>
            </a:pPr>
            <a:r>
              <a:rPr lang="zh-CN" altLang="en-US" sz="1600"/>
              <a:t>物质的比热</a:t>
            </a:r>
          </a:p>
          <a:p>
            <a:pPr lvl="0">
              <a:lnSpc>
                <a:spcPct val="100000"/>
              </a:lnSpc>
            </a:pPr>
            <a:r>
              <a:rPr sz="1600"/>
              <a:t>七年级下</a:t>
            </a:r>
            <a:endParaRPr lang="zh-CN" altLang="en-US" sz="1600"/>
          </a:p>
          <a:p>
            <a:pPr lvl="1">
              <a:lnSpc>
                <a:spcPct val="100000"/>
              </a:lnSpc>
            </a:pPr>
            <a:r>
              <a:rPr sz="1600"/>
              <a:t>光和声音的传播</a:t>
            </a:r>
          </a:p>
          <a:p>
            <a:pPr lvl="1">
              <a:lnSpc>
                <a:spcPct val="100000"/>
              </a:lnSpc>
            </a:pPr>
            <a:r>
              <a:rPr lang="zh-CN" altLang="en-US" sz="1600"/>
              <a:t>影响液体内部压强的特点</a:t>
            </a:r>
          </a:p>
          <a:p>
            <a:pPr lvl="1">
              <a:lnSpc>
                <a:spcPct val="100000"/>
              </a:lnSpc>
            </a:pPr>
            <a:r>
              <a:rPr sz="1600"/>
              <a:t>种子的萌发</a:t>
            </a:r>
          </a:p>
          <a:p>
            <a:pPr lvl="1">
              <a:lnSpc>
                <a:spcPct val="100000"/>
              </a:lnSpc>
            </a:pPr>
            <a:r>
              <a:rPr sz="1600"/>
              <a:t>影响滑动摩擦力大小的因素</a:t>
            </a:r>
          </a:p>
          <a:p>
            <a:pPr lvl="0">
              <a:lnSpc>
                <a:spcPct val="100000"/>
              </a:lnSpc>
            </a:pPr>
            <a:r>
              <a:rPr sz="1600"/>
              <a:t>八年级上</a:t>
            </a:r>
            <a:endParaRPr lang="zh-CN" altLang="en-US" sz="1600"/>
          </a:p>
          <a:p>
            <a:pPr lvl="1">
              <a:lnSpc>
                <a:spcPct val="100000"/>
              </a:lnSpc>
            </a:pPr>
            <a:r>
              <a:rPr sz="1600"/>
              <a:t>物质的溶解</a:t>
            </a:r>
          </a:p>
          <a:p>
            <a:pPr lvl="1">
              <a:lnSpc>
                <a:spcPct val="100000"/>
              </a:lnSpc>
            </a:pPr>
            <a:r>
              <a:rPr lang="zh-CN" altLang="en-US" sz="1600"/>
              <a:t>影响浮力大小的因素</a:t>
            </a:r>
          </a:p>
          <a:p>
            <a:pPr lvl="1">
              <a:lnSpc>
                <a:spcPct val="100000"/>
              </a:lnSpc>
            </a:pPr>
            <a:r>
              <a:rPr sz="1600">
                <a:sym typeface="+mn-ea"/>
              </a:rPr>
              <a:t>气体的流速与压强的关系</a:t>
            </a:r>
            <a:endParaRPr lang="zh-CN" altLang="en-US" sz="1600"/>
          </a:p>
          <a:p>
            <a:pPr lvl="1">
              <a:lnSpc>
                <a:spcPct val="100000"/>
              </a:lnSpc>
            </a:pPr>
            <a:r>
              <a:rPr sz="1600"/>
              <a:t>人体心电图</a:t>
            </a:r>
          </a:p>
          <a:p>
            <a:pPr lvl="1">
              <a:lnSpc>
                <a:spcPct val="100000"/>
              </a:lnSpc>
            </a:pPr>
            <a:r>
              <a:rPr lang="zh-CN" altLang="en-US" sz="1600"/>
              <a:t>天气预报</a:t>
            </a:r>
          </a:p>
          <a:p>
            <a:pPr lvl="1">
              <a:lnSpc>
                <a:spcPct val="100000"/>
              </a:lnSpc>
            </a:pPr>
            <a:r>
              <a:rPr lang="zh-CN" altLang="en-US" sz="1600"/>
              <a:t>物质的导电性与电阻</a:t>
            </a:r>
          </a:p>
          <a:p>
            <a:pPr lvl="0">
              <a:lnSpc>
                <a:spcPct val="100000"/>
              </a:lnSpc>
            </a:pPr>
            <a:endParaRPr lang="zh-CN" altLang="en-US" sz="1600"/>
          </a:p>
        </p:txBody>
      </p:sp>
      <p:sp>
        <p:nvSpPr>
          <p:cNvPr id="4" name="矩形 3"/>
          <p:cNvSpPr/>
          <p:nvPr/>
        </p:nvSpPr>
        <p:spPr>
          <a:xfrm>
            <a:off x="6031230" y="1087755"/>
            <a:ext cx="5490845" cy="5363845"/>
          </a:xfrm>
          <a:prstGeom prst="rect">
            <a:avLst/>
          </a:prstGeom>
        </p:spPr>
        <p:txBody>
          <a:bodyPr vert="horz" wrap="square" lIns="90000" tIns="46800" rIns="90000" bIns="46800" rtlCol="0" anchor="t">
            <a:normAutofit/>
          </a:bodyPr>
          <a:lstStyle/>
          <a:p>
            <a:pPr lvl="1" indent="0" algn="l" defTabSz="9144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None/>
              <a:tabLst>
                <a:tab pos="1609725" algn="l"/>
              </a:tabLst>
            </a:pPr>
            <a:r>
              <a:rPr sz="1600">
                <a:sym typeface="+mn-ea"/>
              </a:rPr>
              <a:t>八年级</a:t>
            </a:r>
            <a:r>
              <a:rPr lang="zh-CN" sz="1600">
                <a:sym typeface="+mn-ea"/>
              </a:rPr>
              <a:t>下</a:t>
            </a:r>
            <a:endParaRPr lang="zh-CN" altLang="en-US" sz="1600" spc="150">
              <a:solidFill>
                <a:schemeClr val="tx1">
                  <a:lumMod val="85000"/>
                  <a:lumOff val="15000"/>
                </a:schemeClr>
              </a:solidFill>
              <a:uFillTx/>
              <a:latin typeface="+mj-lt"/>
              <a:ea typeface="微软雅黑" panose="020B0503020204020204" charset="-122"/>
            </a:endParaRPr>
          </a:p>
          <a:p>
            <a:pPr marL="685800" lvl="1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tabLst>
                <a:tab pos="1609725" algn="l"/>
              </a:tabLst>
            </a:pPr>
            <a:r>
              <a:rPr lang="zh-CN" sz="1600">
                <a:sym typeface="+mn-ea"/>
              </a:rPr>
              <a:t>电生磁</a:t>
            </a:r>
          </a:p>
          <a:p>
            <a:pPr marL="685800" lvl="1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tabLst>
                <a:tab pos="1609725" algn="l"/>
              </a:tabLst>
            </a:pPr>
            <a:r>
              <a:rPr lang="zh-CN" altLang="en-US" sz="1600" spc="15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微软雅黑" panose="020B0503020204020204" charset="-122"/>
                <a:sym typeface="+mn-ea"/>
              </a:rPr>
              <a:t>探究影响通电螺线管磁性强弱的因素</a:t>
            </a:r>
            <a:endParaRPr lang="zh-CN" sz="1600">
              <a:sym typeface="+mn-ea"/>
            </a:endParaRPr>
          </a:p>
          <a:p>
            <a:pPr marL="685800" lvl="1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tabLst>
                <a:tab pos="1609725" algn="l"/>
              </a:tabLst>
            </a:pPr>
            <a:r>
              <a:rPr lang="zh-CN" sz="1600">
                <a:sym typeface="+mn-ea"/>
              </a:rPr>
              <a:t>空气中氧气体积分数的测定</a:t>
            </a:r>
            <a:endParaRPr lang="zh-CN" altLang="en-US" sz="1600" spc="150">
              <a:solidFill>
                <a:schemeClr val="tx1">
                  <a:lumMod val="85000"/>
                  <a:lumOff val="15000"/>
                </a:schemeClr>
              </a:solidFill>
              <a:uFillTx/>
              <a:latin typeface="+mj-lt"/>
              <a:ea typeface="微软雅黑" panose="020B0503020204020204" charset="-122"/>
              <a:sym typeface="+mn-ea"/>
            </a:endParaRPr>
          </a:p>
          <a:p>
            <a:pPr marL="685800" lvl="1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tabLst>
                <a:tab pos="1609725" algn="l"/>
              </a:tabLst>
            </a:pPr>
            <a:r>
              <a:rPr lang="zh-CN" altLang="en-US" sz="1600" spc="15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微软雅黑" panose="020B0503020204020204" charset="-122"/>
                <a:sym typeface="+mn-ea"/>
              </a:rPr>
              <a:t>研究生物的呼吸和呼吸作用</a:t>
            </a:r>
          </a:p>
          <a:p>
            <a:pPr marL="685800" lvl="1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tabLst>
                <a:tab pos="1609725" algn="l"/>
              </a:tabLst>
            </a:pPr>
            <a:r>
              <a:rPr lang="zh-CN" altLang="en-US" sz="1600" spc="15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微软雅黑" panose="020B0503020204020204" charset="-122"/>
                <a:sym typeface="+mn-ea"/>
              </a:rPr>
              <a:t>植物的光合作用</a:t>
            </a:r>
          </a:p>
          <a:p>
            <a:pPr marL="685800" lvl="1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tabLst>
                <a:tab pos="1609725" algn="l"/>
              </a:tabLst>
            </a:pPr>
            <a:r>
              <a:rPr lang="zh-CN" altLang="en-US" sz="1600" spc="15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微软雅黑" panose="020B0503020204020204" charset="-122"/>
                <a:sym typeface="+mn-ea"/>
              </a:rPr>
              <a:t>植物的蒸腾作用</a:t>
            </a:r>
          </a:p>
          <a:p>
            <a:pPr marL="685800" lvl="1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tabLst>
                <a:tab pos="1609725" algn="l"/>
              </a:tabLst>
            </a:pPr>
            <a:r>
              <a:rPr lang="zh-CN" altLang="en-US" sz="1600" spc="15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微软雅黑" panose="020B0503020204020204" charset="-122"/>
                <a:sym typeface="+mn-ea"/>
              </a:rPr>
              <a:t>空气污染与保护</a:t>
            </a:r>
          </a:p>
          <a:p>
            <a:pPr lvl="1" indent="0" algn="l" defTabSz="9144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>
                <a:tab pos="1609725" algn="l"/>
              </a:tabLst>
            </a:pPr>
            <a:endParaRPr lang="zh-CN" altLang="en-US" sz="1600" spc="150">
              <a:solidFill>
                <a:schemeClr val="tx1">
                  <a:lumMod val="85000"/>
                  <a:lumOff val="15000"/>
                </a:schemeClr>
              </a:solidFill>
              <a:uFillTx/>
              <a:latin typeface="+mj-lt"/>
              <a:ea typeface="微软雅黑" panose="020B0503020204020204" charset="-122"/>
            </a:endParaRPr>
          </a:p>
          <a:p>
            <a:pPr lvl="1" indent="0" algn="l" defTabSz="9144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None/>
              <a:tabLst>
                <a:tab pos="1609725" algn="l"/>
              </a:tabLst>
            </a:pPr>
            <a:r>
              <a:rPr lang="zh-CN" altLang="en-US" sz="1600" spc="15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微软雅黑" panose="020B0503020204020204" charset="-122"/>
                <a:sym typeface="+mn-ea"/>
              </a:rPr>
              <a:t>九年级上</a:t>
            </a:r>
          </a:p>
          <a:p>
            <a:pPr marL="685800" lvl="1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tabLst>
                <a:tab pos="1609725" algn="l"/>
              </a:tabLst>
            </a:pPr>
            <a:r>
              <a:rPr lang="zh-CN" altLang="en-US" sz="1600" spc="15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微软雅黑" panose="020B0503020204020204" charset="-122"/>
                <a:sym typeface="+mn-ea"/>
              </a:rPr>
              <a:t>探索物质的酸碱性</a:t>
            </a:r>
          </a:p>
          <a:p>
            <a:pPr marL="685800" lvl="1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tabLst>
                <a:tab pos="1609725" algn="l"/>
              </a:tabLst>
            </a:pPr>
            <a:r>
              <a:rPr lang="zh-CN" altLang="en-US" sz="1600" spc="15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微软雅黑" panose="020B0503020204020204" charset="-122"/>
                <a:sym typeface="+mn-ea"/>
              </a:rPr>
              <a:t>做功可以改变物体的内能</a:t>
            </a:r>
          </a:p>
          <a:p>
            <a:pPr marL="685800" lvl="1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tabLst>
                <a:tab pos="1609725" algn="l"/>
              </a:tabLst>
            </a:pPr>
            <a:r>
              <a:rPr lang="en-US" altLang="zh-CN" sz="1600" spc="15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微软雅黑" panose="020B0503020204020204" charset="-122"/>
                <a:sym typeface="+mn-ea"/>
              </a:rPr>
              <a:t>……</a:t>
            </a:r>
            <a:endParaRPr lang="zh-CN" altLang="en-US" sz="1600" spc="150">
              <a:solidFill>
                <a:schemeClr val="tx1">
                  <a:lumMod val="85000"/>
                  <a:lumOff val="15000"/>
                </a:schemeClr>
              </a:solidFill>
              <a:uFillTx/>
              <a:latin typeface="+mj-lt"/>
              <a:ea typeface="微软雅黑" panose="020B0503020204020204" charset="-122"/>
              <a:sym typeface="+mn-ea"/>
            </a:endParaRPr>
          </a:p>
          <a:p>
            <a:pPr lvl="2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tabLst>
                <a:tab pos="1609725" algn="l"/>
              </a:tabLst>
            </a:pPr>
            <a:endParaRPr lang="zh-CN" altLang="en-US" sz="1600" spc="150">
              <a:solidFill>
                <a:schemeClr val="tx1">
                  <a:lumMod val="85000"/>
                  <a:lumOff val="15000"/>
                </a:schemeClr>
              </a:solidFill>
              <a:uFillTx/>
              <a:latin typeface="+mj-lt"/>
              <a:ea typeface="微软雅黑" panose="020B0503020204020204" charset="-122"/>
              <a:sym typeface="+mn-ea"/>
            </a:endParaRPr>
          </a:p>
          <a:p>
            <a:pPr marL="685800" lvl="1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tabLst>
                <a:tab pos="1609725" algn="l"/>
              </a:tabLst>
            </a:pPr>
            <a:endParaRPr lang="zh-CN" altLang="en-US" sz="1600" spc="150">
              <a:solidFill>
                <a:schemeClr val="tx1">
                  <a:lumMod val="85000"/>
                  <a:lumOff val="15000"/>
                </a:schemeClr>
              </a:solidFill>
              <a:uFillTx/>
              <a:latin typeface="+mj-lt"/>
              <a:ea typeface="微软雅黑" panose="020B0503020204020204" charset="-122"/>
              <a:sym typeface="+mn-ea"/>
            </a:endParaRPr>
          </a:p>
          <a:p>
            <a:pPr marL="685800" lvl="1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tabLst>
                <a:tab pos="1609725" algn="l"/>
              </a:tabLst>
            </a:pPr>
            <a:endParaRPr lang="zh-CN" altLang="en-US" sz="1600" spc="150">
              <a:solidFill>
                <a:schemeClr val="tx1">
                  <a:lumMod val="85000"/>
                  <a:lumOff val="15000"/>
                </a:schemeClr>
              </a:solidFill>
              <a:uFillTx/>
              <a:latin typeface="+mj-lt"/>
              <a:ea typeface="微软雅黑" panose="020B050302020402020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熔解003副本N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2332355"/>
            <a:ext cx="4572000" cy="3878263"/>
          </a:xfrm>
          <a:prstGeom prst="rect">
            <a:avLst/>
          </a:prstGeom>
          <a:noFill/>
          <a:ln w="6350" cap="flat" cmpd="sng">
            <a:solidFill>
              <a:schemeClr val="folHlink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38915" name="Rectangle 8"/>
          <p:cNvSpPr/>
          <p:nvPr/>
        </p:nvSpPr>
        <p:spPr>
          <a:xfrm>
            <a:off x="1310005" y="279718"/>
            <a:ext cx="3286125" cy="159543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eaLnBrk="1" hangingPunct="1"/>
            <a:r>
              <a:rPr lang="zh-CN" altLang="en-US" sz="4400" b="1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晶体的</a:t>
            </a:r>
            <a:endParaRPr lang="en-US" altLang="zh-CN" sz="4400" b="1" dirty="0">
              <a:solidFill>
                <a:srgbClr val="0000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0" eaLnBrk="1" hangingPunct="1"/>
            <a:r>
              <a:rPr lang="zh-CN" altLang="en-US" sz="4400" b="1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熔化和凝固</a:t>
            </a:r>
          </a:p>
        </p:txBody>
      </p:sp>
      <p:pic>
        <p:nvPicPr>
          <p:cNvPr id="8" name="Picture 2" descr="石蜡"/>
          <p:cNvPicPr preferRelativeResize="0"/>
          <p:nvPr/>
        </p:nvPicPr>
        <p:blipFill>
          <a:blip r:embed="rId3">
            <a:lum bright="-10001" contrast="20000"/>
          </a:blip>
          <a:stretch>
            <a:fillRect/>
          </a:stretch>
        </p:blipFill>
        <p:spPr>
          <a:xfrm>
            <a:off x="6250940" y="3862705"/>
            <a:ext cx="4500245" cy="3218815"/>
          </a:xfrm>
          <a:prstGeom prst="rect">
            <a:avLst/>
          </a:prstGeom>
          <a:noFill/>
          <a:ln w="6350" cap="flat" cmpd="sng">
            <a:solidFill>
              <a:srgbClr val="808080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9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630" y="-147320"/>
            <a:ext cx="5146675" cy="385762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0" name="TextBox 7"/>
          <p:cNvSpPr txBox="1"/>
          <p:nvPr/>
        </p:nvSpPr>
        <p:spPr>
          <a:xfrm>
            <a:off x="8667750" y="3252788"/>
            <a:ext cx="79502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sz="2400" b="1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晶体</a:t>
            </a: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8534400" y="6000750"/>
            <a:ext cx="212217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sz="2400" b="1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非晶体</a:t>
            </a:r>
            <a:r>
              <a:rPr lang="zh-CN" altLang="en-US" sz="2000" b="1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（石蜡）</a:t>
            </a:r>
            <a:endParaRPr lang="zh-CN" altLang="en-US" sz="20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8"/>
          <p:cNvSpPr/>
          <p:nvPr/>
        </p:nvSpPr>
        <p:spPr>
          <a:xfrm>
            <a:off x="1821180" y="1000125"/>
            <a:ext cx="3060700" cy="9366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eaLnBrk="1" hangingPunct="1"/>
            <a:r>
              <a:rPr lang="zh-CN" altLang="en-US" sz="4400" b="1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水的沸腾</a:t>
            </a:r>
          </a:p>
        </p:txBody>
      </p:sp>
      <p:pic>
        <p:nvPicPr>
          <p:cNvPr id="50179" name="Picture 4" descr="汽化热（水沸腾）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953" y="-53340"/>
            <a:ext cx="5214937" cy="69643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0180" name="Picture 4" descr="1"/>
          <p:cNvPicPr>
            <a:picLocks noChangeAspect="1"/>
          </p:cNvPicPr>
          <p:nvPr/>
        </p:nvPicPr>
        <p:blipFill>
          <a:blip r:embed="rId3">
            <a:lum bright="-20001" contrast="30000"/>
          </a:blip>
          <a:stretch>
            <a:fillRect/>
          </a:stretch>
        </p:blipFill>
        <p:spPr>
          <a:xfrm>
            <a:off x="106680" y="3000375"/>
            <a:ext cx="5483225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DIS</a:t>
            </a:r>
            <a:r>
              <a:rPr>
                <a:sym typeface="+mn-ea"/>
              </a:rPr>
              <a:t>的弊端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952500"/>
            <a:ext cx="6329680" cy="5388610"/>
          </a:xfrm>
        </p:spPr>
        <p:txBody>
          <a:bodyPr/>
          <a:lstStyle/>
          <a:p>
            <a:r>
              <a:rPr lang="zh-CN" altLang="en-US"/>
              <a:t>装备价格太高。</a:t>
            </a:r>
          </a:p>
          <a:p>
            <a:pPr lvl="1"/>
            <a:r>
              <a:rPr lang="zh-CN" altLang="en-US"/>
              <a:t>采用专用传感器，普通传感器都要数百上千。</a:t>
            </a:r>
          </a:p>
          <a:p>
            <a:pPr lvl="0"/>
            <a:r>
              <a:rPr lang="zh-CN" altLang="en-US"/>
              <a:t>表现形式单一。</a:t>
            </a:r>
          </a:p>
          <a:p>
            <a:pPr lvl="1"/>
            <a:r>
              <a:rPr lang="zh-CN" altLang="en-US"/>
              <a:t>内置的软件和图表，不能自定义。</a:t>
            </a:r>
          </a:p>
          <a:p>
            <a:pPr lvl="0"/>
            <a:r>
              <a:t>操作功能单一：</a:t>
            </a:r>
          </a:p>
          <a:p>
            <a:pPr lvl="1"/>
            <a:r>
              <a:t>一般只能在实验室操作，不容易做远程实验。</a:t>
            </a:r>
          </a:p>
          <a:p>
            <a:pPr lvl="0"/>
            <a:endParaRPr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945" y="967740"/>
            <a:ext cx="2730500" cy="2235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40" y="4044315"/>
            <a:ext cx="7172325" cy="24041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7945" y="3500755"/>
            <a:ext cx="2794000" cy="22352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当科学探究实验遇上开源硬件和物联网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952500"/>
            <a:ext cx="5397500" cy="5388610"/>
          </a:xfrm>
        </p:spPr>
        <p:txBody>
          <a:bodyPr/>
          <a:lstStyle/>
          <a:p>
            <a:r>
              <a:rPr lang="zh-CN" altLang="en-US"/>
              <a:t>开源硬件</a:t>
            </a:r>
          </a:p>
          <a:p>
            <a:pPr lvl="1"/>
            <a:r>
              <a:rPr lang="zh-CN" altLang="en-US"/>
              <a:t>解决了</a:t>
            </a:r>
            <a:r>
              <a:rPr lang="en-US" altLang="zh-CN"/>
              <a:t>DIS</a:t>
            </a:r>
            <a:r>
              <a:t>价格太高的问题。</a:t>
            </a:r>
          </a:p>
          <a:p>
            <a:pPr lvl="1"/>
            <a:r>
              <a:t>实现了一</a:t>
            </a:r>
            <a:r>
              <a:rPr lang="en-US" altLang="zh-CN"/>
              <a:t>“</a:t>
            </a:r>
            <a:r>
              <a:t>物</a:t>
            </a:r>
            <a:r>
              <a:rPr lang="en-US" altLang="zh-CN"/>
              <a:t>”</a:t>
            </a:r>
            <a:r>
              <a:t>多用：</a:t>
            </a:r>
          </a:p>
          <a:p>
            <a:pPr lvl="2"/>
            <a:r>
              <a:rPr lang="zh-CN" altLang="en-US"/>
              <a:t>编程、科学实验等</a:t>
            </a:r>
          </a:p>
          <a:p>
            <a:r>
              <a:rPr lang="zh-CN" altLang="en-US"/>
              <a:t>物联网</a:t>
            </a:r>
          </a:p>
          <a:p>
            <a:pPr lvl="1"/>
            <a:r>
              <a:rPr lang="zh-CN" altLang="en-US"/>
              <a:t>设备连接</a:t>
            </a:r>
            <a:r>
              <a:t>无线化</a:t>
            </a:r>
          </a:p>
          <a:p>
            <a:pPr lvl="1"/>
            <a:r>
              <a:t>数据采集远程化</a:t>
            </a:r>
          </a:p>
          <a:p>
            <a:pPr lvl="1"/>
            <a:r>
              <a:t>数据采集自动化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520" y="1493520"/>
            <a:ext cx="2820035" cy="26396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400" y="3458214"/>
            <a:ext cx="4067497" cy="251432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39240" y="2744470"/>
            <a:ext cx="95751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/>
              <a:t>探究实验：物体的吸热能力与颜色有关吗？</a:t>
            </a: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85318" y="365125"/>
            <a:ext cx="6652682" cy="1887008"/>
          </a:xfrm>
        </p:spPr>
        <p:txBody>
          <a:bodyPr>
            <a:normAutofit/>
          </a:bodyPr>
          <a:lstStyle/>
          <a:p>
            <a:r>
              <a:rPr lang="zh-CN" altLang="zh-CN" sz="2400" dirty="0"/>
              <a:t>教材中提及的实验，是采用不同颜色纸袋包裹温度计，平放到阳光下进行实验，用以分析物体颜色与吸热的关系。</a:t>
            </a:r>
            <a:r>
              <a:rPr lang="zh-CN" altLang="zh-CN" sz="2400" dirty="0">
                <a:effectLst/>
              </a:rPr>
              <a:t> </a:t>
            </a:r>
            <a:endParaRPr kumimoji="1" lang="zh-CN" altLang="en-US" sz="2400" dirty="0"/>
          </a:p>
        </p:txBody>
      </p:sp>
      <p:pic>
        <p:nvPicPr>
          <p:cNvPr id="4" name="图片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0617" y="29527"/>
            <a:ext cx="4447117" cy="6798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800" y="2159000"/>
            <a:ext cx="6680200" cy="37592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36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93369_1"/>
  <p:tag name="KSO_WM_TEMPLATE_SUBCATEGORY" val="0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93369"/>
  <p:tag name="KSO_WM_SLIDE_TYPE" val="title"/>
  <p:tag name="KSO_WM_SLIDE_SUBTYPE" val="pureTxt"/>
  <p:tag name="KSO_WM_TEMPLATE_THUMBS_INDEX" val="1、3、8"/>
  <p:tag name="KSO_WM_SLIDE_LAYOUT" val="a_b"/>
  <p:tag name="KSO_WM_SLIDE_LAYOUT_CNT" val="1_3"/>
  <p:tag name="KSO_WM_SLIDE_MODEL_TYPE" val="cover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副标题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93369_1*b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3369_1*a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汇报人姓名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193369_1*b*2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3369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9336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3369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3369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3369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93369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93369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93369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93369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93369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93369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336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3369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3369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3369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3369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3369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3369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336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36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AG_VERSION" val="1.0"/>
  <p:tag name="KSO_WM_BEAUTIFY_FLAG" val="#wm#"/>
  <p:tag name="KSO_WM_TEMPLATE_CATEGORY" val="custom"/>
  <p:tag name="KSO_WM_TEMPLATE_INDEX" val="20193369"/>
  <p:tag name="KSO_WM_TEMPLATE_THUMBS_INDEX" val="1、3、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2"/>
  <p:tag name="KSO_WM_UNIT_LAYERLEVEL" val="1"/>
  <p:tag name="KSO_WM_TAG_VERSION" val="1.0"/>
  <p:tag name="KSO_WM_BEAUTIFY_FLAG" val="#wm#"/>
  <p:tag name="KSO_WM_UNIT_TYPE" val="i"/>
  <p:tag name="KSO_WM_UNIT_INDEX" val="2"/>
</p:tagLst>
</file>

<file path=ppt/theme/theme1.xml><?xml version="1.0" encoding="utf-8"?>
<a:theme xmlns:a="http://schemas.openxmlformats.org/drawingml/2006/main" name="Office 主题​​">
  <a:themeElements>
    <a:clrScheme name="自定义 7">
      <a:dk1>
        <a:srgbClr val="000000"/>
      </a:dk1>
      <a:lt1>
        <a:sysClr val="window" lastClr="FFFFFF"/>
      </a:lt1>
      <a:dk2>
        <a:srgbClr val="DBE0FA"/>
      </a:dk2>
      <a:lt2>
        <a:srgbClr val="FFFFFF"/>
      </a:lt2>
      <a:accent1>
        <a:srgbClr val="5066E9"/>
      </a:accent1>
      <a:accent2>
        <a:srgbClr val="7E8AF1"/>
      </a:accent2>
      <a:accent3>
        <a:srgbClr val="97E0E4"/>
      </a:accent3>
      <a:accent4>
        <a:srgbClr val="A1D8CC"/>
      </a:accent4>
      <a:accent5>
        <a:srgbClr val="C4D9D8"/>
      </a:accent5>
      <a:accent6>
        <a:srgbClr val="B9DCB5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738</Words>
  <Application>Microsoft Macintosh PowerPoint</Application>
  <PresentationFormat>宽屏</PresentationFormat>
  <Paragraphs>100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等线</vt:lpstr>
      <vt:lpstr>华文中宋</vt:lpstr>
      <vt:lpstr>Arial</vt:lpstr>
      <vt:lpstr>Calibri</vt:lpstr>
      <vt:lpstr>Office 主题​​</vt:lpstr>
      <vt:lpstr>基于物联网技术的科学探究活动设计</vt:lpstr>
      <vt:lpstr>数字化信息系统和科学实验</vt:lpstr>
      <vt:lpstr>初中科学的实验列表（推荐采用数字化形式）</vt:lpstr>
      <vt:lpstr>PowerPoint 演示文稿</vt:lpstr>
      <vt:lpstr>PowerPoint 演示文稿</vt:lpstr>
      <vt:lpstr>DIS的弊端</vt:lpstr>
      <vt:lpstr>当科学探究实验遇上开源硬件和物联网</vt:lpstr>
      <vt:lpstr>PowerPoint 演示文稿</vt:lpstr>
      <vt:lpstr>PowerPoint 演示文稿</vt:lpstr>
      <vt:lpstr>PowerPoint 演示文稿</vt:lpstr>
      <vt:lpstr>装置工作流程如下图： </vt:lpstr>
      <vt:lpstr>PowerPoint 演示文稿</vt:lpstr>
      <vt:lpstr>检测装置的硬件搭建</vt:lpstr>
      <vt:lpstr>PowerPoint 演示文稿</vt:lpstr>
      <vt:lpstr>PowerPoint 演示文稿</vt:lpstr>
      <vt:lpstr>PowerPoint 演示文稿</vt:lpstr>
      <vt:lpstr>探究目标和准备工作</vt:lpstr>
      <vt:lpstr>实验原理</vt:lpstr>
      <vt:lpstr>实验对象</vt:lpstr>
      <vt:lpstr>PowerPoint 演示文稿</vt:lpstr>
      <vt:lpstr>实验结果对比</vt:lpstr>
      <vt:lpstr>活动结论</vt:lpstr>
      <vt:lpstr>结语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Espgdo</dc:creator>
  <cp:lastModifiedBy>Espgdo</cp:lastModifiedBy>
  <cp:revision>27</cp:revision>
  <dcterms:created xsi:type="dcterms:W3CDTF">2019-07-15T16:15:00Z</dcterms:created>
  <dcterms:modified xsi:type="dcterms:W3CDTF">2019-07-17T14:59:17Z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2052-11.1.0.8808</vt:lpwstr>
  </property>
</Properties>
</file>